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3394" r:id="rId2"/>
    <p:sldId id="3382" r:id="rId3"/>
    <p:sldId id="3399" r:id="rId4"/>
    <p:sldId id="3396" r:id="rId5"/>
    <p:sldId id="3419" r:id="rId6"/>
    <p:sldId id="3401" r:id="rId7"/>
    <p:sldId id="3420" r:id="rId8"/>
    <p:sldId id="3421" r:id="rId9"/>
    <p:sldId id="3390" r:id="rId10"/>
    <p:sldId id="3398" r:id="rId11"/>
    <p:sldId id="3427" r:id="rId12"/>
    <p:sldId id="3423" r:id="rId13"/>
    <p:sldId id="3422" r:id="rId14"/>
    <p:sldId id="3426" r:id="rId15"/>
    <p:sldId id="3430" r:id="rId16"/>
    <p:sldId id="3424" r:id="rId17"/>
    <p:sldId id="3431" r:id="rId18"/>
    <p:sldId id="3404" r:id="rId19"/>
    <p:sldId id="3432" r:id="rId20"/>
    <p:sldId id="3428" r:id="rId21"/>
    <p:sldId id="3407" r:id="rId22"/>
    <p:sldId id="3416" r:id="rId23"/>
    <p:sldId id="3231" r:id="rId2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on gary" initials="wg" lastIdx="1" clrIdx="0">
    <p:extLst>
      <p:ext uri="{19B8F6BF-5375-455C-9EA6-DF929625EA0E}">
        <p15:presenceInfo xmlns:p15="http://schemas.microsoft.com/office/powerpoint/2012/main" userId="36f2ec5a437e181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0C0"/>
    <a:srgbClr val="5DE9CE"/>
    <a:srgbClr val="FF9999"/>
    <a:srgbClr val="FF00FF"/>
    <a:srgbClr val="16A085"/>
    <a:srgbClr val="FF7C80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80099" autoAdjust="0"/>
  </p:normalViewPr>
  <p:slideViewPr>
    <p:cSldViewPr snapToGrid="0">
      <p:cViewPr varScale="1">
        <p:scale>
          <a:sx n="107" d="100"/>
          <a:sy n="107" d="100"/>
        </p:scale>
        <p:origin x="696" y="114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E98365-F53F-4CDA-A9C3-AF7FD0858500}" type="datetimeFigureOut">
              <a:rPr lang="zh-CN" altLang="en-US" smtClean="0"/>
              <a:t>2024/1/6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F48B1E-3844-496C-8F27-82E99E74AAC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91194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31185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10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368799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11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068506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12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276445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13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426048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14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519819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15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772065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16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834144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17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1027249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18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0218723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19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852432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9632012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190858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21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1807557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22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965449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107352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32333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935786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417919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862681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649096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448300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6A9E09-D1A5-4964-96DD-C272DDCB1A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CEBCDFF-9E79-4D83-8BE4-E4BFC5ECE6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8CCAD58-37AD-4096-8D7A-A24DFF04AB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469AC-3566-4F4B-965A-CB7ECF5E2515}" type="datetimeFigureOut">
              <a:rPr lang="zh-CN" altLang="en-US" smtClean="0"/>
              <a:t>2024/1/6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6767ACE-0889-48EB-9F4E-B3BCF2B657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8EAD6D4-E8C8-48A5-BB8F-9416801C5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87B4E-8BB0-44A0-AADC-C7FC883A5E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47619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564D9D-F39E-4DCB-BB8E-772CADB3DC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8AC28BA-54D0-48F9-BF08-F578B72908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2C4DAA3-AB46-429F-BC38-22600B11B0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469AC-3566-4F4B-965A-CB7ECF5E2515}" type="datetimeFigureOut">
              <a:rPr lang="zh-CN" altLang="en-US" smtClean="0"/>
              <a:t>2024/1/6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4C0907F-8060-4F71-8001-A8466CC2D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6F4A13E-29A6-4BF2-8C16-0FB39D70C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87B4E-8BB0-44A0-AADC-C7FC883A5E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03315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71FD02FF-058B-4611-ABBD-4FDAD2B214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29E8EBE-CE0B-44F6-996F-EE71D47E99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1A2D0EB-F6F8-4D56-B88D-BA61D71649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469AC-3566-4F4B-965A-CB7ECF5E2515}" type="datetimeFigureOut">
              <a:rPr lang="zh-CN" altLang="en-US" smtClean="0"/>
              <a:t>2024/1/6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53770A1-7DF4-40DD-A36F-ACD6CE958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8B44572-2E41-468F-8E0F-A906DA728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87B4E-8BB0-44A0-AADC-C7FC883A5E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36209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93E93-166D-47F5-9EF1-ACEABE24AEEA}" type="datetimeFigureOut">
              <a:rPr lang="zh-CN" altLang="en-US" smtClean="0"/>
              <a:t>2024/1/6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D5ACA-62CA-46DB-AD6B-12EDD6D51A23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文本框 5"/>
          <p:cNvSpPr txBox="1"/>
          <p:nvPr userDrawn="1"/>
        </p:nvSpPr>
        <p:spPr>
          <a:xfrm>
            <a:off x="4397375" y="753110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36088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ED88FC-2026-47CE-B797-B1AD70ED8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0C70A4E-F739-4E8B-A81C-34A733F5F6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C29521F-7FA9-4DBF-8B95-7BC72527F0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469AC-3566-4F4B-965A-CB7ECF5E2515}" type="datetimeFigureOut">
              <a:rPr lang="zh-CN" altLang="en-US" smtClean="0"/>
              <a:t>2024/1/6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365F88F-3CE8-4DFD-AEA5-9A9E216F3C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53A02CF-7CAB-4224-9369-8F133B543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87B4E-8BB0-44A0-AADC-C7FC883A5E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60685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E60236-3122-40C8-A2BA-BE946F414B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2F86EE4-A9C1-4E1C-895C-4CDB09B8BA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42B996B-9399-4D3D-A561-B097415A8F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469AC-3566-4F4B-965A-CB7ECF5E2515}" type="datetimeFigureOut">
              <a:rPr lang="zh-CN" altLang="en-US" smtClean="0"/>
              <a:t>2024/1/6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3E9ADBB-01D4-405F-BA5E-591CE440D7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B586D59-FB6F-415F-8F1E-98A6030ED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87B4E-8BB0-44A0-AADC-C7FC883A5E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61049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C9FAED-22B0-4915-9A53-246450B915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5EF1BAA-EA45-4118-9B95-7FCBF41D96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E9ECD2A-91F2-4487-AE4B-EA69B39CF5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95F7DBE-57D0-48E9-B406-0401AB4A68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469AC-3566-4F4B-965A-CB7ECF5E2515}" type="datetimeFigureOut">
              <a:rPr lang="zh-CN" altLang="en-US" smtClean="0"/>
              <a:t>2024/1/6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0FA0907-AE21-476E-9A56-D741C2336E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5A49AB5-DF57-4E34-AB28-EC26CBEF66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87B4E-8BB0-44A0-AADC-C7FC883A5E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35146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1DEF9B-557E-414A-912F-4BB938D472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6A3C8C9-F524-4911-A0EC-1513F3C6FA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CF3D93D-81A7-4D47-ADFA-977E08AAE4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134450E-175D-46A3-921B-85EA2F7D16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FA0676AD-52CC-424E-B279-7BC879365AA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D58EE84D-FE41-43AC-B521-67A7B8FA90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469AC-3566-4F4B-965A-CB7ECF5E2515}" type="datetimeFigureOut">
              <a:rPr lang="zh-CN" altLang="en-US" smtClean="0"/>
              <a:t>2024/1/6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EF1C6F89-7291-42CD-9487-50AE2A9457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8BFE8EB-BAC4-454E-A4DC-B69FA3C58C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87B4E-8BB0-44A0-AADC-C7FC883A5E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74257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3043C2-BD38-4F33-8C41-E25AD911D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FAB3807-44D3-4F4F-8060-E10F9123DF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469AC-3566-4F4B-965A-CB7ECF5E2515}" type="datetimeFigureOut">
              <a:rPr lang="zh-CN" altLang="en-US" smtClean="0"/>
              <a:t>2024/1/6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EFDA364-765C-4F94-96E7-AB9BA576FD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D584DDB-B007-4AC9-8CFF-E1EF419D39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87B4E-8BB0-44A0-AADC-C7FC883A5E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66621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CE3C10E9-CFE1-44EA-B43D-E279742619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469AC-3566-4F4B-965A-CB7ECF5E2515}" type="datetimeFigureOut">
              <a:rPr lang="zh-CN" altLang="en-US" smtClean="0"/>
              <a:t>2024/1/6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89073A9-8FD3-4B49-9F06-04B003BFCC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10157F4-6FDC-4693-B09D-6DDD79AC7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87B4E-8BB0-44A0-AADC-C7FC883A5E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67660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B26233-671A-43E2-8306-42566CB50F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5016B2F-7E31-4513-98D9-0D185CC95E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83797B9-3363-4999-844F-ED482410C0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A27F5C5-6AFE-4E7F-93A8-97936C816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469AC-3566-4F4B-965A-CB7ECF5E2515}" type="datetimeFigureOut">
              <a:rPr lang="zh-CN" altLang="en-US" smtClean="0"/>
              <a:t>2024/1/6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492E0EA-2690-498A-923C-A5879D34D7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126570A-8237-4E65-B919-60E7141EA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87B4E-8BB0-44A0-AADC-C7FC883A5E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13998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990762-5967-49C3-AC7B-B383B88B0E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A28B31A2-8F84-4212-80A0-D63B5CF775C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F0627BA-620A-436F-B3ED-90C7976301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88EF30F-A058-4400-A273-EB00858CA1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469AC-3566-4F4B-965A-CB7ECF5E2515}" type="datetimeFigureOut">
              <a:rPr lang="zh-CN" altLang="en-US" smtClean="0"/>
              <a:t>2024/1/6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C7AD9F7-FD42-449F-AD4B-703C825BE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4F009EC-CCD3-4324-8356-1AC2B8FD0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87B4E-8BB0-44A0-AADC-C7FC883A5E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61575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DFAA2EB0-E6C2-4DDA-AC6C-830B48C6EB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4A8DF27-379A-436C-AF46-66828990BC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8D2337C-9985-455D-B7E4-9F819830B89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3469AC-3566-4F4B-965A-CB7ECF5E2515}" type="datetimeFigureOut">
              <a:rPr lang="zh-CN" altLang="en-US" smtClean="0"/>
              <a:t>2024/1/6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1153385-F15D-457C-B14A-0B471547A4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E4F1B8F-872F-4EC9-A7E5-E54C45DEFA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187B4E-8BB0-44A0-AADC-C7FC883A5E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08648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669" y="2396430"/>
            <a:ext cx="12191331" cy="1838567"/>
          </a:xfrm>
          <a:prstGeom prst="rect">
            <a:avLst/>
          </a:prstGeom>
          <a:solidFill>
            <a:srgbClr val="1A78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765">
              <a:defRPr/>
            </a:pPr>
            <a:endParaRPr lang="zh-CN" altLang="en-US" sz="1800" dirty="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58172" y="2017547"/>
            <a:ext cx="2624273" cy="262427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765">
              <a:defRPr/>
            </a:pPr>
            <a:endParaRPr lang="zh-CN" altLang="en-US" sz="1800">
              <a:solidFill>
                <a:prstClr val="white"/>
              </a:solidFill>
              <a:cs typeface="+mn-ea"/>
              <a:sym typeface="+mn-lt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4000" contrast="21000"/>
                    </a14:imgEffect>
                    <a14:imgEffect>
                      <a14:colorTemperature colorTemp="6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0000" y="1877889"/>
            <a:ext cx="3140616" cy="2903588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406317" y="2736313"/>
            <a:ext cx="9615216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3765">
              <a:defRPr/>
            </a:pPr>
            <a:r>
              <a:rPr lang="en-US" altLang="zh-CN" sz="3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Structure-Preserving Synthesis: MaskGAN    </a:t>
            </a:r>
          </a:p>
          <a:p>
            <a:pPr algn="ctr" defTabSz="913765">
              <a:defRPr/>
            </a:pPr>
            <a:r>
              <a:rPr lang="en-US" altLang="zh-CN" sz="3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for Unpaired MR-CT Translation </a:t>
            </a:r>
            <a:endParaRPr lang="en-US" altLang="zh-CN" sz="34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lt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4000" contrast="21000"/>
                    </a14:imgEffect>
                    <a14:imgEffect>
                      <a14:colorTemperature colorTemp="6700"/>
                    </a14:imgEffect>
                    <a14:imgEffect>
                      <a14:sharpenSoften amoun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8070" y="0"/>
            <a:ext cx="1966449" cy="575997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635D3E6C-F41E-4072-8654-E0972F85A092}"/>
              </a:ext>
            </a:extLst>
          </p:cNvPr>
          <p:cNvSpPr txBox="1"/>
          <p:nvPr/>
        </p:nvSpPr>
        <p:spPr>
          <a:xfrm>
            <a:off x="5183732" y="4316268"/>
            <a:ext cx="18245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b="1" dirty="0">
                <a:latin typeface="+mj-lt"/>
              </a:rPr>
              <a:t>MICCAI 2023</a:t>
            </a:r>
            <a:endParaRPr lang="zh-CN" altLang="en-US" sz="20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24554141"/>
      </p:ext>
    </p:extLst>
  </p:cSld>
  <p:clrMapOvr>
    <a:masterClrMapping/>
  </p:clrMapOvr>
  <p:transition spd="slow" advClick="0" advTm="1000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04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cs typeface="+mn-ea"/>
                <a:sym typeface="+mn-lt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cs typeface="+mn-ea"/>
                <a:sym typeface="+mn-lt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9" name="标题占位符 1">
            <a:extLst>
              <a:ext uri="{FF2B5EF4-FFF2-40B4-BE49-F238E27FC236}">
                <a16:creationId xmlns:a16="http://schemas.microsoft.com/office/drawing/2014/main" id="{D7B251A9-C9D0-42AC-893C-DDF796B5D1D9}"/>
              </a:ext>
            </a:extLst>
          </p:cNvPr>
          <p:cNvSpPr txBox="1"/>
          <p:nvPr/>
        </p:nvSpPr>
        <p:spPr>
          <a:xfrm>
            <a:off x="1042966" y="140479"/>
            <a:ext cx="5435600" cy="506497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sym typeface="+mn-ea"/>
              </a:rPr>
              <a:t>Methodology</a:t>
            </a: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47" name="图片 46">
            <a:extLst>
              <a:ext uri="{FF2B5EF4-FFF2-40B4-BE49-F238E27FC236}">
                <a16:creationId xmlns:a16="http://schemas.microsoft.com/office/drawing/2014/main" id="{05FFDF54-0CB5-43D7-ABF4-EDA7A37F19E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4846"/>
          <a:stretch/>
        </p:blipFill>
        <p:spPr>
          <a:xfrm>
            <a:off x="1533525" y="1967452"/>
            <a:ext cx="9112250" cy="2891418"/>
          </a:xfrm>
          <a:prstGeom prst="rect">
            <a:avLst/>
          </a:prstGeom>
        </p:spPr>
      </p:pic>
      <p:sp>
        <p:nvSpPr>
          <p:cNvPr id="34" name="文本框 33">
            <a:extLst>
              <a:ext uri="{FF2B5EF4-FFF2-40B4-BE49-F238E27FC236}">
                <a16:creationId xmlns:a16="http://schemas.microsoft.com/office/drawing/2014/main" id="{62220224-D818-4B34-859E-045B85C813AD}"/>
              </a:ext>
            </a:extLst>
          </p:cNvPr>
          <p:cNvSpPr txBox="1"/>
          <p:nvPr/>
        </p:nvSpPr>
        <p:spPr>
          <a:xfrm>
            <a:off x="965200" y="850235"/>
            <a:ext cx="1915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原始的</a:t>
            </a:r>
            <a:r>
              <a:rPr lang="en-US" altLang="zh-CN" dirty="0"/>
              <a:t>CycleGAN</a:t>
            </a:r>
            <a:endParaRPr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5935BEB5-C736-4AA6-B862-0CEDF64BBD72}"/>
              </a:ext>
            </a:extLst>
          </p:cNvPr>
          <p:cNvSpPr txBox="1"/>
          <p:nvPr/>
        </p:nvSpPr>
        <p:spPr>
          <a:xfrm>
            <a:off x="2286000" y="1265014"/>
            <a:ext cx="36217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00B050"/>
                </a:solidFill>
              </a:rPr>
              <a:t>期待被保留的</a:t>
            </a:r>
            <a:r>
              <a:rPr lang="en-US" altLang="zh-CN" dirty="0">
                <a:solidFill>
                  <a:srgbClr val="00B050"/>
                </a:solidFill>
              </a:rPr>
              <a:t>x</a:t>
            </a:r>
            <a:r>
              <a:rPr lang="zh-CN" altLang="en-US" dirty="0">
                <a:solidFill>
                  <a:srgbClr val="00B050"/>
                </a:solidFill>
              </a:rPr>
              <a:t>的</a:t>
            </a:r>
            <a:r>
              <a:rPr lang="zh-CN" altLang="en-US" b="1" dirty="0">
                <a:solidFill>
                  <a:srgbClr val="00B050"/>
                </a:solidFill>
              </a:rPr>
              <a:t>基本内容</a:t>
            </a:r>
            <a:r>
              <a:rPr lang="zh-CN" altLang="en-US" dirty="0">
                <a:solidFill>
                  <a:srgbClr val="00B050"/>
                </a:solidFill>
              </a:rPr>
              <a:t>还在吗</a:t>
            </a:r>
          </a:p>
        </p:txBody>
      </p:sp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33EC993A-A451-4AA4-B645-BC58A3A247FE}"/>
              </a:ext>
            </a:extLst>
          </p:cNvPr>
          <p:cNvCxnSpPr/>
          <p:nvPr/>
        </p:nvCxnSpPr>
        <p:spPr>
          <a:xfrm flipH="1">
            <a:off x="4007224" y="1602548"/>
            <a:ext cx="89647" cy="109582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图片 5">
            <a:extLst>
              <a:ext uri="{FF2B5EF4-FFF2-40B4-BE49-F238E27FC236}">
                <a16:creationId xmlns:a16="http://schemas.microsoft.com/office/drawing/2014/main" id="{5205AE6D-B429-4CEF-9A06-6423EDC553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8456" y="4908768"/>
            <a:ext cx="4452508" cy="153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168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3000"/>
    </mc:Choice>
    <mc:Fallback xmlns="">
      <p:transition advTm="3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04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cs typeface="+mn-ea"/>
                <a:sym typeface="+mn-lt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cs typeface="+mn-ea"/>
                <a:sym typeface="+mn-lt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9" name="标题占位符 1">
            <a:extLst>
              <a:ext uri="{FF2B5EF4-FFF2-40B4-BE49-F238E27FC236}">
                <a16:creationId xmlns:a16="http://schemas.microsoft.com/office/drawing/2014/main" id="{D7B251A9-C9D0-42AC-893C-DDF796B5D1D9}"/>
              </a:ext>
            </a:extLst>
          </p:cNvPr>
          <p:cNvSpPr txBox="1"/>
          <p:nvPr/>
        </p:nvSpPr>
        <p:spPr>
          <a:xfrm>
            <a:off x="1042966" y="140479"/>
            <a:ext cx="5435600" cy="506497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sym typeface="+mn-ea"/>
              </a:rPr>
              <a:t>Methodology</a:t>
            </a: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67252F2F-B7BF-4870-BA4F-FA0FFAEB981E}"/>
              </a:ext>
            </a:extLst>
          </p:cNvPr>
          <p:cNvSpPr txBox="1"/>
          <p:nvPr/>
        </p:nvSpPr>
        <p:spPr>
          <a:xfrm>
            <a:off x="965200" y="850235"/>
            <a:ext cx="2980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基于</a:t>
            </a:r>
            <a:r>
              <a:rPr lang="en-US" altLang="zh-CN" dirty="0"/>
              <a:t>CycleGAN</a:t>
            </a:r>
            <a:r>
              <a:rPr lang="zh-CN" altLang="en-US" dirty="0"/>
              <a:t>的</a:t>
            </a:r>
            <a:r>
              <a:rPr lang="en-US" altLang="zh-CN" b="1" dirty="0"/>
              <a:t>MaskGAN</a:t>
            </a:r>
            <a:endParaRPr lang="zh-CN" altLang="en-US" b="1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C5D9C05-B425-4971-B2D9-CF48291B8C4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39"/>
          <a:stretch/>
        </p:blipFill>
        <p:spPr>
          <a:xfrm>
            <a:off x="2110733" y="1233216"/>
            <a:ext cx="7970533" cy="5204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016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3000"/>
    </mc:Choice>
    <mc:Fallback xmlns="">
      <p:transition advTm="3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04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cs typeface="+mn-ea"/>
                <a:sym typeface="+mn-lt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cs typeface="+mn-ea"/>
                <a:sym typeface="+mn-lt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9" name="标题占位符 1">
            <a:extLst>
              <a:ext uri="{FF2B5EF4-FFF2-40B4-BE49-F238E27FC236}">
                <a16:creationId xmlns:a16="http://schemas.microsoft.com/office/drawing/2014/main" id="{D7B251A9-C9D0-42AC-893C-DDF796B5D1D9}"/>
              </a:ext>
            </a:extLst>
          </p:cNvPr>
          <p:cNvSpPr txBox="1"/>
          <p:nvPr/>
        </p:nvSpPr>
        <p:spPr>
          <a:xfrm>
            <a:off x="1042966" y="140479"/>
            <a:ext cx="5435600" cy="506497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sym typeface="+mn-ea"/>
              </a:rPr>
              <a:t>Methodology</a:t>
            </a: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4E04096-27D6-4948-9874-CD5D055C614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154"/>
          <a:stretch/>
        </p:blipFill>
        <p:spPr>
          <a:xfrm>
            <a:off x="8141589" y="2304339"/>
            <a:ext cx="3492607" cy="2665473"/>
          </a:xfrm>
          <a:prstGeom prst="rect">
            <a:avLst/>
          </a:prstGeom>
        </p:spPr>
      </p:pic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4A32AF9E-A613-4B7A-A5CD-A25616E8D18B}"/>
              </a:ext>
            </a:extLst>
          </p:cNvPr>
          <p:cNvCxnSpPr/>
          <p:nvPr/>
        </p:nvCxnSpPr>
        <p:spPr>
          <a:xfrm>
            <a:off x="8127874" y="876300"/>
            <a:ext cx="0" cy="569370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9765ED04-9137-413E-ACAD-F7DB31EA92F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13"/>
          <a:stretch/>
        </p:blipFill>
        <p:spPr>
          <a:xfrm>
            <a:off x="965200" y="1345870"/>
            <a:ext cx="7115914" cy="4638673"/>
          </a:xfrm>
          <a:prstGeom prst="rect">
            <a:avLst/>
          </a:prstGeom>
        </p:spPr>
      </p:pic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E7512B7E-0EC6-4A14-BF9F-520FD2F8761E}"/>
              </a:ext>
            </a:extLst>
          </p:cNvPr>
          <p:cNvCxnSpPr>
            <a:cxnSpLocks/>
          </p:cNvCxnSpPr>
          <p:nvPr/>
        </p:nvCxnSpPr>
        <p:spPr>
          <a:xfrm flipH="1" flipV="1">
            <a:off x="6829425" y="2028825"/>
            <a:ext cx="2308367" cy="600075"/>
          </a:xfrm>
          <a:prstGeom prst="straightConnector1">
            <a:avLst/>
          </a:prstGeom>
          <a:ln w="57150">
            <a:solidFill>
              <a:srgbClr val="FF9999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FDFE2BF6-196A-40E1-8BD4-47CCD8A24A80}"/>
              </a:ext>
            </a:extLst>
          </p:cNvPr>
          <p:cNvCxnSpPr>
            <a:cxnSpLocks/>
          </p:cNvCxnSpPr>
          <p:nvPr/>
        </p:nvCxnSpPr>
        <p:spPr>
          <a:xfrm flipH="1">
            <a:off x="7248526" y="3311855"/>
            <a:ext cx="3219449" cy="970302"/>
          </a:xfrm>
          <a:prstGeom prst="straightConnector1">
            <a:avLst/>
          </a:prstGeom>
          <a:ln w="57150">
            <a:solidFill>
              <a:srgbClr val="FF9999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36" name="文本框 35">
            <a:extLst>
              <a:ext uri="{FF2B5EF4-FFF2-40B4-BE49-F238E27FC236}">
                <a16:creationId xmlns:a16="http://schemas.microsoft.com/office/drawing/2014/main" id="{F4724805-D2E3-47B4-BBB6-33907C9EA106}"/>
              </a:ext>
            </a:extLst>
          </p:cNvPr>
          <p:cNvSpPr txBox="1"/>
          <p:nvPr/>
        </p:nvSpPr>
        <p:spPr>
          <a:xfrm>
            <a:off x="965200" y="850235"/>
            <a:ext cx="2980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基于</a:t>
            </a:r>
            <a:r>
              <a:rPr lang="en-US" altLang="zh-CN" dirty="0"/>
              <a:t>CycleGAN</a:t>
            </a:r>
            <a:r>
              <a:rPr lang="zh-CN" altLang="en-US" dirty="0"/>
              <a:t>的</a:t>
            </a:r>
            <a:r>
              <a:rPr lang="en-US" altLang="zh-CN" b="1" dirty="0"/>
              <a:t>MaskGAN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793269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3000"/>
    </mc:Choice>
    <mc:Fallback xmlns="">
      <p:transition advTm="3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04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cs typeface="+mn-ea"/>
                <a:sym typeface="+mn-lt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cs typeface="+mn-ea"/>
                <a:sym typeface="+mn-lt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9" name="标题占位符 1">
            <a:extLst>
              <a:ext uri="{FF2B5EF4-FFF2-40B4-BE49-F238E27FC236}">
                <a16:creationId xmlns:a16="http://schemas.microsoft.com/office/drawing/2014/main" id="{D7B251A9-C9D0-42AC-893C-DDF796B5D1D9}"/>
              </a:ext>
            </a:extLst>
          </p:cNvPr>
          <p:cNvSpPr txBox="1"/>
          <p:nvPr/>
        </p:nvSpPr>
        <p:spPr>
          <a:xfrm>
            <a:off x="1042966" y="140479"/>
            <a:ext cx="5435600" cy="506497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sym typeface="+mn-ea"/>
              </a:rPr>
              <a:t>Methodology</a:t>
            </a: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DA5111C-6033-4162-8A52-D98766640A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440" y="825133"/>
            <a:ext cx="2753033" cy="2470549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A6BB688B-0A20-4281-BAA8-52AF770C46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77034" y="830987"/>
            <a:ext cx="6971621" cy="1406555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0E9F7916-F299-42F9-BF68-44936BBBCD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77034" y="2346215"/>
            <a:ext cx="6971621" cy="4109992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DE24ACAF-08AE-44F6-BDFE-A8F8904F1CC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69788" b="14846"/>
          <a:stretch/>
        </p:blipFill>
        <p:spPr>
          <a:xfrm>
            <a:off x="660400" y="3360401"/>
            <a:ext cx="2753033" cy="2891418"/>
          </a:xfrm>
          <a:prstGeom prst="rect">
            <a:avLst/>
          </a:prstGeom>
        </p:spPr>
      </p:pic>
      <p:sp>
        <p:nvSpPr>
          <p:cNvPr id="2" name="流程图: 接点 1">
            <a:extLst>
              <a:ext uri="{FF2B5EF4-FFF2-40B4-BE49-F238E27FC236}">
                <a16:creationId xmlns:a16="http://schemas.microsoft.com/office/drawing/2014/main" id="{085D0B8D-1B02-4FE5-BC88-33938CAEBB7B}"/>
              </a:ext>
            </a:extLst>
          </p:cNvPr>
          <p:cNvSpPr/>
          <p:nvPr/>
        </p:nvSpPr>
        <p:spPr>
          <a:xfrm>
            <a:off x="1832001" y="3486035"/>
            <a:ext cx="546847" cy="520567"/>
          </a:xfrm>
          <a:prstGeom prst="flowChartConnector">
            <a:avLst/>
          </a:prstGeom>
          <a:noFill/>
          <a:ln w="2857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3996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3000"/>
    </mc:Choice>
    <mc:Fallback xmlns="">
      <p:transition advTm="30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04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cs typeface="+mn-ea"/>
                <a:sym typeface="+mn-lt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cs typeface="+mn-ea"/>
                <a:sym typeface="+mn-lt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9" name="标题占位符 1">
            <a:extLst>
              <a:ext uri="{FF2B5EF4-FFF2-40B4-BE49-F238E27FC236}">
                <a16:creationId xmlns:a16="http://schemas.microsoft.com/office/drawing/2014/main" id="{D7B251A9-C9D0-42AC-893C-DDF796B5D1D9}"/>
              </a:ext>
            </a:extLst>
          </p:cNvPr>
          <p:cNvSpPr txBox="1"/>
          <p:nvPr/>
        </p:nvSpPr>
        <p:spPr>
          <a:xfrm>
            <a:off x="1042966" y="140479"/>
            <a:ext cx="5435600" cy="506497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sym typeface="+mn-ea"/>
              </a:rPr>
              <a:t>Methodology</a:t>
            </a: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9B739F6-F6A6-45C0-9794-FC82EF385B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400" y="838856"/>
            <a:ext cx="3536497" cy="263797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5CF1AEF-E60B-4717-BB31-488346136D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09502" y="830987"/>
            <a:ext cx="7209398" cy="5175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397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3000"/>
    </mc:Choice>
    <mc:Fallback xmlns="">
      <p:transition advTm="30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04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cs typeface="+mn-ea"/>
                <a:sym typeface="+mn-lt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cs typeface="+mn-ea"/>
                <a:sym typeface="+mn-lt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9" name="标题占位符 1">
            <a:extLst>
              <a:ext uri="{FF2B5EF4-FFF2-40B4-BE49-F238E27FC236}">
                <a16:creationId xmlns:a16="http://schemas.microsoft.com/office/drawing/2014/main" id="{D7B251A9-C9D0-42AC-893C-DDF796B5D1D9}"/>
              </a:ext>
            </a:extLst>
          </p:cNvPr>
          <p:cNvSpPr txBox="1"/>
          <p:nvPr/>
        </p:nvSpPr>
        <p:spPr>
          <a:xfrm>
            <a:off x="1042966" y="140479"/>
            <a:ext cx="5435600" cy="506497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sym typeface="+mn-ea"/>
              </a:rPr>
              <a:t>Methodology</a:t>
            </a: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4E04096-27D6-4948-9874-CD5D055C614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154"/>
          <a:stretch/>
        </p:blipFill>
        <p:spPr>
          <a:xfrm>
            <a:off x="8141589" y="2304339"/>
            <a:ext cx="3492607" cy="2665473"/>
          </a:xfrm>
          <a:prstGeom prst="rect">
            <a:avLst/>
          </a:prstGeom>
        </p:spPr>
      </p:pic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4A32AF9E-A613-4B7A-A5CD-A25616E8D18B}"/>
              </a:ext>
            </a:extLst>
          </p:cNvPr>
          <p:cNvCxnSpPr/>
          <p:nvPr/>
        </p:nvCxnSpPr>
        <p:spPr>
          <a:xfrm>
            <a:off x="8127874" y="876300"/>
            <a:ext cx="0" cy="569370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9765ED04-9137-413E-ACAD-F7DB31EA92F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13"/>
          <a:stretch/>
        </p:blipFill>
        <p:spPr>
          <a:xfrm>
            <a:off x="965200" y="1345870"/>
            <a:ext cx="7115914" cy="4638673"/>
          </a:xfrm>
          <a:prstGeom prst="rect">
            <a:avLst/>
          </a:prstGeom>
        </p:spPr>
      </p:pic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E7512B7E-0EC6-4A14-BF9F-520FD2F8761E}"/>
              </a:ext>
            </a:extLst>
          </p:cNvPr>
          <p:cNvCxnSpPr>
            <a:cxnSpLocks/>
          </p:cNvCxnSpPr>
          <p:nvPr/>
        </p:nvCxnSpPr>
        <p:spPr>
          <a:xfrm flipH="1" flipV="1">
            <a:off x="6829425" y="2028825"/>
            <a:ext cx="2308367" cy="600075"/>
          </a:xfrm>
          <a:prstGeom prst="straightConnector1">
            <a:avLst/>
          </a:prstGeom>
          <a:ln w="57150">
            <a:solidFill>
              <a:srgbClr val="FF9999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FDFE2BF6-196A-40E1-8BD4-47CCD8A24A80}"/>
              </a:ext>
            </a:extLst>
          </p:cNvPr>
          <p:cNvCxnSpPr>
            <a:cxnSpLocks/>
          </p:cNvCxnSpPr>
          <p:nvPr/>
        </p:nvCxnSpPr>
        <p:spPr>
          <a:xfrm flipH="1">
            <a:off x="7248526" y="3311855"/>
            <a:ext cx="3219449" cy="970302"/>
          </a:xfrm>
          <a:prstGeom prst="straightConnector1">
            <a:avLst/>
          </a:prstGeom>
          <a:ln w="57150">
            <a:solidFill>
              <a:srgbClr val="FF9999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36" name="文本框 35">
            <a:extLst>
              <a:ext uri="{FF2B5EF4-FFF2-40B4-BE49-F238E27FC236}">
                <a16:creationId xmlns:a16="http://schemas.microsoft.com/office/drawing/2014/main" id="{F4724805-D2E3-47B4-BBB6-33907C9EA106}"/>
              </a:ext>
            </a:extLst>
          </p:cNvPr>
          <p:cNvSpPr txBox="1"/>
          <p:nvPr/>
        </p:nvSpPr>
        <p:spPr>
          <a:xfrm>
            <a:off x="965200" y="850235"/>
            <a:ext cx="2980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基于</a:t>
            </a:r>
            <a:r>
              <a:rPr lang="en-US" altLang="zh-CN" dirty="0"/>
              <a:t>CycleGAN</a:t>
            </a:r>
            <a:r>
              <a:rPr lang="zh-CN" altLang="en-US" dirty="0"/>
              <a:t>的</a:t>
            </a:r>
            <a:r>
              <a:rPr lang="en-US" altLang="zh-CN" b="1" dirty="0"/>
              <a:t>MaskGAN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32316452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3000"/>
    </mc:Choice>
    <mc:Fallback>
      <p:transition advTm="30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04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cs typeface="+mn-ea"/>
                <a:sym typeface="+mn-lt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cs typeface="+mn-ea"/>
                <a:sym typeface="+mn-lt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9" name="标题占位符 1">
            <a:extLst>
              <a:ext uri="{FF2B5EF4-FFF2-40B4-BE49-F238E27FC236}">
                <a16:creationId xmlns:a16="http://schemas.microsoft.com/office/drawing/2014/main" id="{D7B251A9-C9D0-42AC-893C-DDF796B5D1D9}"/>
              </a:ext>
            </a:extLst>
          </p:cNvPr>
          <p:cNvSpPr txBox="1"/>
          <p:nvPr/>
        </p:nvSpPr>
        <p:spPr>
          <a:xfrm>
            <a:off x="1042966" y="140479"/>
            <a:ext cx="5435600" cy="506497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sym typeface="+mn-ea"/>
              </a:rPr>
              <a:t>Methodology</a:t>
            </a: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57E758A-9A3B-4917-BF1F-9FE99589A8E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917" t="4682" r="3682"/>
          <a:stretch/>
        </p:blipFill>
        <p:spPr>
          <a:xfrm>
            <a:off x="643348" y="816104"/>
            <a:ext cx="2747552" cy="119173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B2D294C-C8D0-4A04-944C-A2A2CBDADC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19067" y="845720"/>
            <a:ext cx="7999833" cy="5040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034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3000"/>
    </mc:Choice>
    <mc:Fallback xmlns="">
      <p:transition advTm="300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04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cs typeface="+mn-ea"/>
                <a:sym typeface="+mn-lt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cs typeface="+mn-ea"/>
                <a:sym typeface="+mn-lt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9" name="标题占位符 1">
            <a:extLst>
              <a:ext uri="{FF2B5EF4-FFF2-40B4-BE49-F238E27FC236}">
                <a16:creationId xmlns:a16="http://schemas.microsoft.com/office/drawing/2014/main" id="{D7B251A9-C9D0-42AC-893C-DDF796B5D1D9}"/>
              </a:ext>
            </a:extLst>
          </p:cNvPr>
          <p:cNvSpPr txBox="1"/>
          <p:nvPr/>
        </p:nvSpPr>
        <p:spPr>
          <a:xfrm>
            <a:off x="1042966" y="140479"/>
            <a:ext cx="5435600" cy="506497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sym typeface="+mn-ea"/>
              </a:rPr>
              <a:t>Methodology</a:t>
            </a: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4E04096-27D6-4948-9874-CD5D055C614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154"/>
          <a:stretch/>
        </p:blipFill>
        <p:spPr>
          <a:xfrm>
            <a:off x="8141589" y="2304339"/>
            <a:ext cx="3492607" cy="2665473"/>
          </a:xfrm>
          <a:prstGeom prst="rect">
            <a:avLst/>
          </a:prstGeom>
        </p:spPr>
      </p:pic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4A32AF9E-A613-4B7A-A5CD-A25616E8D18B}"/>
              </a:ext>
            </a:extLst>
          </p:cNvPr>
          <p:cNvCxnSpPr/>
          <p:nvPr/>
        </p:nvCxnSpPr>
        <p:spPr>
          <a:xfrm>
            <a:off x="8127874" y="876300"/>
            <a:ext cx="0" cy="569370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9765ED04-9137-413E-ACAD-F7DB31EA92F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13"/>
          <a:stretch/>
        </p:blipFill>
        <p:spPr>
          <a:xfrm>
            <a:off x="965200" y="1345870"/>
            <a:ext cx="7115914" cy="4638673"/>
          </a:xfrm>
          <a:prstGeom prst="rect">
            <a:avLst/>
          </a:prstGeom>
        </p:spPr>
      </p:pic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E7512B7E-0EC6-4A14-BF9F-520FD2F8761E}"/>
              </a:ext>
            </a:extLst>
          </p:cNvPr>
          <p:cNvCxnSpPr>
            <a:cxnSpLocks/>
          </p:cNvCxnSpPr>
          <p:nvPr/>
        </p:nvCxnSpPr>
        <p:spPr>
          <a:xfrm flipH="1" flipV="1">
            <a:off x="6829425" y="2028825"/>
            <a:ext cx="2308367" cy="600075"/>
          </a:xfrm>
          <a:prstGeom prst="straightConnector1">
            <a:avLst/>
          </a:prstGeom>
          <a:ln w="57150">
            <a:solidFill>
              <a:srgbClr val="FF9999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FDFE2BF6-196A-40E1-8BD4-47CCD8A24A80}"/>
              </a:ext>
            </a:extLst>
          </p:cNvPr>
          <p:cNvCxnSpPr>
            <a:cxnSpLocks/>
          </p:cNvCxnSpPr>
          <p:nvPr/>
        </p:nvCxnSpPr>
        <p:spPr>
          <a:xfrm flipH="1">
            <a:off x="7248526" y="3311855"/>
            <a:ext cx="3219449" cy="970302"/>
          </a:xfrm>
          <a:prstGeom prst="straightConnector1">
            <a:avLst/>
          </a:prstGeom>
          <a:ln w="57150">
            <a:solidFill>
              <a:srgbClr val="FF9999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36" name="文本框 35">
            <a:extLst>
              <a:ext uri="{FF2B5EF4-FFF2-40B4-BE49-F238E27FC236}">
                <a16:creationId xmlns:a16="http://schemas.microsoft.com/office/drawing/2014/main" id="{F4724805-D2E3-47B4-BBB6-33907C9EA106}"/>
              </a:ext>
            </a:extLst>
          </p:cNvPr>
          <p:cNvSpPr txBox="1"/>
          <p:nvPr/>
        </p:nvSpPr>
        <p:spPr>
          <a:xfrm>
            <a:off x="965200" y="850235"/>
            <a:ext cx="2980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基于</a:t>
            </a:r>
            <a:r>
              <a:rPr lang="en-US" altLang="zh-CN" dirty="0"/>
              <a:t>CycleGAN</a:t>
            </a:r>
            <a:r>
              <a:rPr lang="zh-CN" altLang="en-US" dirty="0"/>
              <a:t>的</a:t>
            </a:r>
            <a:r>
              <a:rPr lang="en-US" altLang="zh-CN" b="1" dirty="0"/>
              <a:t>MaskGAN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393091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3000"/>
    </mc:Choice>
    <mc:Fallback>
      <p:transition advTm="300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05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cs typeface="+mn-ea"/>
                <a:sym typeface="+mn-lt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cs typeface="+mn-ea"/>
                <a:sym typeface="+mn-lt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9" name="标题占位符 1">
            <a:extLst>
              <a:ext uri="{FF2B5EF4-FFF2-40B4-BE49-F238E27FC236}">
                <a16:creationId xmlns:a16="http://schemas.microsoft.com/office/drawing/2014/main" id="{D7B251A9-C9D0-42AC-893C-DDF796B5D1D9}"/>
              </a:ext>
            </a:extLst>
          </p:cNvPr>
          <p:cNvSpPr txBox="1"/>
          <p:nvPr/>
        </p:nvSpPr>
        <p:spPr>
          <a:xfrm>
            <a:off x="1056438" y="137746"/>
            <a:ext cx="5435600" cy="506497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sym typeface="+mn-ea"/>
              </a:rPr>
              <a:t>Experiments</a:t>
            </a: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782A28A-2998-4671-A2E0-AB089FDBB0F4}"/>
              </a:ext>
            </a:extLst>
          </p:cNvPr>
          <p:cNvSpPr txBox="1"/>
          <p:nvPr/>
        </p:nvSpPr>
        <p:spPr>
          <a:xfrm>
            <a:off x="971550" y="839525"/>
            <a:ext cx="10992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en-US" b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视觉</a:t>
            </a:r>
            <a:r>
              <a:rPr lang="zh-CN" altLang="en-US" sz="1800" b="1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对比</a:t>
            </a:r>
            <a:endParaRPr lang="en-US" altLang="zh-CN" sz="1800" b="1" kern="12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1B7C919-2FC2-4E19-A7AE-4B45E76199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438" y="1363485"/>
            <a:ext cx="8081354" cy="5051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235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3000"/>
    </mc:Choice>
    <mc:Fallback xmlns="">
      <p:transition advTm="300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04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cs typeface="+mn-ea"/>
                <a:sym typeface="+mn-lt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cs typeface="+mn-ea"/>
                <a:sym typeface="+mn-lt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9" name="标题占位符 1">
            <a:extLst>
              <a:ext uri="{FF2B5EF4-FFF2-40B4-BE49-F238E27FC236}">
                <a16:creationId xmlns:a16="http://schemas.microsoft.com/office/drawing/2014/main" id="{D7B251A9-C9D0-42AC-893C-DDF796B5D1D9}"/>
              </a:ext>
            </a:extLst>
          </p:cNvPr>
          <p:cNvSpPr txBox="1"/>
          <p:nvPr/>
        </p:nvSpPr>
        <p:spPr>
          <a:xfrm>
            <a:off x="1042966" y="140479"/>
            <a:ext cx="5435600" cy="506497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sym typeface="+mn-ea"/>
              </a:rPr>
              <a:t>Methodology</a:t>
            </a: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67252F2F-B7BF-4870-BA4F-FA0FFAEB981E}"/>
              </a:ext>
            </a:extLst>
          </p:cNvPr>
          <p:cNvSpPr txBox="1"/>
          <p:nvPr/>
        </p:nvSpPr>
        <p:spPr>
          <a:xfrm>
            <a:off x="965200" y="850235"/>
            <a:ext cx="2980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基于</a:t>
            </a:r>
            <a:r>
              <a:rPr lang="en-US" altLang="zh-CN" dirty="0"/>
              <a:t>CycleGAN</a:t>
            </a:r>
            <a:r>
              <a:rPr lang="zh-CN" altLang="en-US" dirty="0"/>
              <a:t>的</a:t>
            </a:r>
            <a:r>
              <a:rPr lang="en-US" altLang="zh-CN" b="1" dirty="0"/>
              <a:t>MaskGAN</a:t>
            </a:r>
            <a:endParaRPr lang="zh-CN" altLang="en-US" b="1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C5D9C05-B425-4971-B2D9-CF48291B8C4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39"/>
          <a:stretch/>
        </p:blipFill>
        <p:spPr>
          <a:xfrm>
            <a:off x="2110733" y="1233216"/>
            <a:ext cx="7970533" cy="5204554"/>
          </a:xfrm>
          <a:prstGeom prst="rect">
            <a:avLst/>
          </a:prstGeom>
        </p:spPr>
      </p:pic>
      <p:sp>
        <p:nvSpPr>
          <p:cNvPr id="2" name="椭圆 1">
            <a:extLst>
              <a:ext uri="{FF2B5EF4-FFF2-40B4-BE49-F238E27FC236}">
                <a16:creationId xmlns:a16="http://schemas.microsoft.com/office/drawing/2014/main" id="{F9CDC9AA-34C1-426A-B9FB-DAADAAB1FCA8}"/>
              </a:ext>
            </a:extLst>
          </p:cNvPr>
          <p:cNvSpPr/>
          <p:nvPr/>
        </p:nvSpPr>
        <p:spPr>
          <a:xfrm>
            <a:off x="2185375" y="2783541"/>
            <a:ext cx="4123764" cy="1255059"/>
          </a:xfrm>
          <a:prstGeom prst="ellipse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54372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3000"/>
    </mc:Choice>
    <mc:Fallback>
      <p:transition advTm="3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01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cs typeface="+mn-ea"/>
                <a:sym typeface="+mn-lt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cs typeface="+mn-ea"/>
                <a:sym typeface="+mn-lt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9" name="标题占位符 1">
            <a:extLst>
              <a:ext uri="{FF2B5EF4-FFF2-40B4-BE49-F238E27FC236}">
                <a16:creationId xmlns:a16="http://schemas.microsoft.com/office/drawing/2014/main" id="{D7B251A9-C9D0-42AC-893C-DDF796B5D1D9}"/>
              </a:ext>
            </a:extLst>
          </p:cNvPr>
          <p:cNvSpPr txBox="1"/>
          <p:nvPr/>
        </p:nvSpPr>
        <p:spPr>
          <a:xfrm>
            <a:off x="1056438" y="149511"/>
            <a:ext cx="5435600" cy="506497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sym typeface="+mn-ea"/>
              </a:rPr>
              <a:t>Title and Authors</a:t>
            </a: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38A8F4F6-6984-4633-8B4D-20936A1FD307}"/>
              </a:ext>
            </a:extLst>
          </p:cNvPr>
          <p:cNvSpPr txBox="1"/>
          <p:nvPr/>
        </p:nvSpPr>
        <p:spPr>
          <a:xfrm>
            <a:off x="0" y="1353235"/>
            <a:ext cx="12191999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3765">
              <a:defRPr/>
            </a:pPr>
            <a:r>
              <a:rPr lang="en-US" altLang="zh-CN" sz="4000" b="1" dirty="0">
                <a:solidFill>
                  <a:srgbClr val="FF99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Structure-Preserving</a:t>
            </a:r>
            <a:r>
              <a:rPr lang="en-US" altLang="zh-CN" sz="4000" b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Synthesis: </a:t>
            </a:r>
            <a:r>
              <a:rPr lang="en-US" altLang="zh-CN" sz="4000" b="1" dirty="0">
                <a:solidFill>
                  <a:srgbClr val="FF99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MaskGAN</a:t>
            </a:r>
            <a:endParaRPr lang="en-US" altLang="zh-CN" sz="4000" b="1" dirty="0">
              <a:solidFill>
                <a:srgbClr val="FF999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lt"/>
            </a:endParaRPr>
          </a:p>
          <a:p>
            <a:pPr algn="ctr" defTabSz="913765">
              <a:defRPr/>
            </a:pPr>
            <a:endParaRPr lang="en-US" altLang="zh-CN" sz="4000" b="1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defTabSz="913765">
              <a:defRPr/>
            </a:pPr>
            <a:r>
              <a:rPr lang="en-US" altLang="zh-CN" sz="4000" b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for </a:t>
            </a:r>
            <a:r>
              <a:rPr lang="en-US" altLang="zh-CN" sz="4000" b="1" dirty="0">
                <a:solidFill>
                  <a:srgbClr val="FF99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Unpaired</a:t>
            </a:r>
            <a:r>
              <a:rPr lang="en-US" altLang="zh-CN" sz="4000" b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MR-CT Translation</a:t>
            </a:r>
          </a:p>
        </p:txBody>
      </p:sp>
    </p:spTree>
    <p:extLst>
      <p:ext uri="{BB962C8B-B14F-4D97-AF65-F5344CB8AC3E}">
        <p14:creationId xmlns:p14="http://schemas.microsoft.com/office/powerpoint/2010/main" val="3753766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3000"/>
    </mc:Choice>
    <mc:Fallback xmlns="">
      <p:transition advTm="300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05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cs typeface="+mn-ea"/>
                <a:sym typeface="+mn-lt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cs typeface="+mn-ea"/>
                <a:sym typeface="+mn-lt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9" name="标题占位符 1">
            <a:extLst>
              <a:ext uri="{FF2B5EF4-FFF2-40B4-BE49-F238E27FC236}">
                <a16:creationId xmlns:a16="http://schemas.microsoft.com/office/drawing/2014/main" id="{D7B251A9-C9D0-42AC-893C-DDF796B5D1D9}"/>
              </a:ext>
            </a:extLst>
          </p:cNvPr>
          <p:cNvSpPr txBox="1"/>
          <p:nvPr/>
        </p:nvSpPr>
        <p:spPr>
          <a:xfrm>
            <a:off x="1056438" y="137746"/>
            <a:ext cx="5435600" cy="506497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sym typeface="+mn-ea"/>
              </a:rPr>
              <a:t>Experiments</a:t>
            </a: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782A28A-2998-4671-A2E0-AB089FDBB0F4}"/>
              </a:ext>
            </a:extLst>
          </p:cNvPr>
          <p:cNvSpPr txBox="1"/>
          <p:nvPr/>
        </p:nvSpPr>
        <p:spPr>
          <a:xfrm>
            <a:off x="971550" y="839525"/>
            <a:ext cx="10858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en-US" b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量化比较</a:t>
            </a: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与</a:t>
            </a:r>
            <a:r>
              <a:rPr lang="zh-CN" altLang="en-US" b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消融实验</a:t>
            </a:r>
            <a:endParaRPr lang="en-US" altLang="zh-CN" sz="1800" b="1" kern="12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B113F41-7860-4033-A35C-BFF41398F6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6438" y="1441314"/>
            <a:ext cx="10462462" cy="2448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527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3000"/>
    </mc:Choice>
    <mc:Fallback xmlns="">
      <p:transition advTm="300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05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cs typeface="+mn-ea"/>
                <a:sym typeface="+mn-lt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cs typeface="+mn-ea"/>
                <a:sym typeface="+mn-lt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9" name="标题占位符 1">
            <a:extLst>
              <a:ext uri="{FF2B5EF4-FFF2-40B4-BE49-F238E27FC236}">
                <a16:creationId xmlns:a16="http://schemas.microsoft.com/office/drawing/2014/main" id="{D7B251A9-C9D0-42AC-893C-DDF796B5D1D9}"/>
              </a:ext>
            </a:extLst>
          </p:cNvPr>
          <p:cNvSpPr txBox="1"/>
          <p:nvPr/>
        </p:nvSpPr>
        <p:spPr>
          <a:xfrm>
            <a:off x="1056438" y="137746"/>
            <a:ext cx="5435600" cy="506497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sym typeface="+mn-ea"/>
              </a:rPr>
              <a:t>Experiments</a:t>
            </a: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C0CDC6F9-8EB5-4299-9FEA-888199B874D0}"/>
              </a:ext>
            </a:extLst>
          </p:cNvPr>
          <p:cNvSpPr txBox="1"/>
          <p:nvPr/>
        </p:nvSpPr>
        <p:spPr>
          <a:xfrm>
            <a:off x="971550" y="839525"/>
            <a:ext cx="51244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en-US" b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对容易出错的粗掩码，模型生成结果的鲁棒性</a:t>
            </a:r>
            <a:endParaRPr lang="en-US" altLang="zh-CN" sz="1800" b="1" kern="12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292418A-D94A-4979-A804-FAADE85981F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7" r="-1" b="3026"/>
          <a:stretch/>
        </p:blipFill>
        <p:spPr>
          <a:xfrm>
            <a:off x="971550" y="1888250"/>
            <a:ext cx="8553801" cy="2863044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94CAE335-8894-4027-871C-27923AC077BF}"/>
              </a:ext>
            </a:extLst>
          </p:cNvPr>
          <p:cNvSpPr txBox="1"/>
          <p:nvPr/>
        </p:nvSpPr>
        <p:spPr>
          <a:xfrm>
            <a:off x="965200" y="1439806"/>
            <a:ext cx="72106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随机弹性变形法，实现对“人工标注轮廓时犯错行为”的模拟</a:t>
            </a:r>
          </a:p>
        </p:txBody>
      </p:sp>
    </p:spTree>
    <p:extLst>
      <p:ext uri="{BB962C8B-B14F-4D97-AF65-F5344CB8AC3E}">
        <p14:creationId xmlns:p14="http://schemas.microsoft.com/office/powerpoint/2010/main" val="2924727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3000"/>
    </mc:Choice>
    <mc:Fallback xmlns="">
      <p:transition advTm="300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600" i="1" dirty="0">
                  <a:solidFill>
                    <a:prstClr val="white"/>
                  </a:solidFill>
                  <a:latin typeface="+mn-ea"/>
                  <a:cs typeface="+mn-ea"/>
                  <a:sym typeface="+mn-lt"/>
                </a:rPr>
                <a:t>06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+mn-ea"/>
                <a:sym typeface="+mn-lt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cs typeface="+mn-ea"/>
                <a:sym typeface="+mn-lt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cs typeface="+mn-ea"/>
                <a:sym typeface="+mn-lt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3" name="标题占位符 1">
            <a:extLst>
              <a:ext uri="{FF2B5EF4-FFF2-40B4-BE49-F238E27FC236}">
                <a16:creationId xmlns:a16="http://schemas.microsoft.com/office/drawing/2014/main" id="{8F8291CA-6484-4B77-87DC-56D5C8367F09}"/>
              </a:ext>
            </a:extLst>
          </p:cNvPr>
          <p:cNvSpPr txBox="1"/>
          <p:nvPr/>
        </p:nvSpPr>
        <p:spPr>
          <a:xfrm>
            <a:off x="1056438" y="137746"/>
            <a:ext cx="5435600" cy="506497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Conclusion</a:t>
            </a: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FF64EC2-1790-43F1-A743-969C29E53890}"/>
              </a:ext>
            </a:extLst>
          </p:cNvPr>
          <p:cNvSpPr txBox="1"/>
          <p:nvPr/>
        </p:nvSpPr>
        <p:spPr>
          <a:xfrm>
            <a:off x="1056438" y="365257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监督模型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3CF3922C-27A0-44C4-9475-8E427AD7655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770"/>
          <a:stretch/>
        </p:blipFill>
        <p:spPr>
          <a:xfrm>
            <a:off x="1056438" y="1362086"/>
            <a:ext cx="9457143" cy="2058151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EEAD14A9-4023-43AA-8197-3C69FDA77F76}"/>
              </a:ext>
            </a:extLst>
          </p:cNvPr>
          <p:cNvSpPr txBox="1"/>
          <p:nvPr/>
        </p:nvSpPr>
        <p:spPr>
          <a:xfrm>
            <a:off x="1117600" y="1028984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文章的巧妙之处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C9379E55-840D-47E9-B35A-C7B7A736F645}"/>
              </a:ext>
            </a:extLst>
          </p:cNvPr>
          <p:cNvSpPr txBox="1"/>
          <p:nvPr/>
        </p:nvSpPr>
        <p:spPr>
          <a:xfrm>
            <a:off x="1056438" y="511128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配对数据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02B6E64D-7BEE-4DF4-985D-84F461342570}"/>
              </a:ext>
            </a:extLst>
          </p:cNvPr>
          <p:cNvSpPr txBox="1"/>
          <p:nvPr/>
        </p:nvSpPr>
        <p:spPr>
          <a:xfrm>
            <a:off x="9137792" y="5094665"/>
            <a:ext cx="1351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非配对数据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3F47DEE7-F2EF-458E-9212-4A87CDB316F9}"/>
              </a:ext>
            </a:extLst>
          </p:cNvPr>
          <p:cNvSpPr txBox="1"/>
          <p:nvPr/>
        </p:nvSpPr>
        <p:spPr>
          <a:xfrm>
            <a:off x="9137792" y="3635954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无监督模型</a:t>
            </a:r>
          </a:p>
        </p:txBody>
      </p:sp>
      <p:sp>
        <p:nvSpPr>
          <p:cNvPr id="2" name="箭头: 下 1">
            <a:extLst>
              <a:ext uri="{FF2B5EF4-FFF2-40B4-BE49-F238E27FC236}">
                <a16:creationId xmlns:a16="http://schemas.microsoft.com/office/drawing/2014/main" id="{CED05BB4-6B23-465C-8A6F-5117728EFE1D}"/>
              </a:ext>
            </a:extLst>
          </p:cNvPr>
          <p:cNvSpPr/>
          <p:nvPr/>
        </p:nvSpPr>
        <p:spPr>
          <a:xfrm>
            <a:off x="1541929" y="4159624"/>
            <a:ext cx="161365" cy="806823"/>
          </a:xfrm>
          <a:prstGeom prst="down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箭头: 下 20">
            <a:extLst>
              <a:ext uri="{FF2B5EF4-FFF2-40B4-BE49-F238E27FC236}">
                <a16:creationId xmlns:a16="http://schemas.microsoft.com/office/drawing/2014/main" id="{9DBFBA8C-F395-4CC9-8AC9-90A800E6DF0D}"/>
              </a:ext>
            </a:extLst>
          </p:cNvPr>
          <p:cNvSpPr/>
          <p:nvPr/>
        </p:nvSpPr>
        <p:spPr>
          <a:xfrm>
            <a:off x="9732935" y="4143000"/>
            <a:ext cx="161365" cy="806823"/>
          </a:xfrm>
          <a:prstGeom prst="downArrow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DE0A566-72EB-43E7-9EAC-8E1E91B92A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97687" y="3977320"/>
            <a:ext cx="1352381" cy="117142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C177BD6-E2ED-4204-AE06-013DC4B086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92038" y="3753340"/>
            <a:ext cx="1635603" cy="1395410"/>
          </a:xfrm>
          <a:prstGeom prst="rect">
            <a:avLst/>
          </a:prstGeom>
        </p:spPr>
      </p:pic>
      <p:sp>
        <p:nvSpPr>
          <p:cNvPr id="12" name="箭头: 右 11">
            <a:extLst>
              <a:ext uri="{FF2B5EF4-FFF2-40B4-BE49-F238E27FC236}">
                <a16:creationId xmlns:a16="http://schemas.microsoft.com/office/drawing/2014/main" id="{69B8D742-9BC3-4769-807C-B90EEB7CFB67}"/>
              </a:ext>
            </a:extLst>
          </p:cNvPr>
          <p:cNvSpPr/>
          <p:nvPr/>
        </p:nvSpPr>
        <p:spPr>
          <a:xfrm rot="19942668">
            <a:off x="5099168" y="4377887"/>
            <a:ext cx="1043768" cy="288000"/>
          </a:xfrm>
          <a:prstGeom prst="rightArrow">
            <a:avLst/>
          </a:prstGeom>
          <a:solidFill>
            <a:srgbClr val="5DE9C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左大括号 12">
            <a:extLst>
              <a:ext uri="{FF2B5EF4-FFF2-40B4-BE49-F238E27FC236}">
                <a16:creationId xmlns:a16="http://schemas.microsoft.com/office/drawing/2014/main" id="{313D264E-8F63-48CE-AD4D-4C3866DE6CF2}"/>
              </a:ext>
            </a:extLst>
          </p:cNvPr>
          <p:cNvSpPr/>
          <p:nvPr/>
        </p:nvSpPr>
        <p:spPr>
          <a:xfrm rot="16200000">
            <a:off x="5437275" y="4308385"/>
            <a:ext cx="367553" cy="219487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箭头: 下弧形 14">
            <a:extLst>
              <a:ext uri="{FF2B5EF4-FFF2-40B4-BE49-F238E27FC236}">
                <a16:creationId xmlns:a16="http://schemas.microsoft.com/office/drawing/2014/main" id="{784060D4-158D-44C6-8488-4739B449D29A}"/>
              </a:ext>
            </a:extLst>
          </p:cNvPr>
          <p:cNvSpPr/>
          <p:nvPr/>
        </p:nvSpPr>
        <p:spPr>
          <a:xfrm>
            <a:off x="1574223" y="5603250"/>
            <a:ext cx="3422726" cy="665151"/>
          </a:xfrm>
          <a:prstGeom prst="curvedUpArrow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3" name="箭头: 下弧形 32">
            <a:extLst>
              <a:ext uri="{FF2B5EF4-FFF2-40B4-BE49-F238E27FC236}">
                <a16:creationId xmlns:a16="http://schemas.microsoft.com/office/drawing/2014/main" id="{078C74C5-58B6-44D3-8040-8A70EE4DA7A7}"/>
              </a:ext>
            </a:extLst>
          </p:cNvPr>
          <p:cNvSpPr/>
          <p:nvPr/>
        </p:nvSpPr>
        <p:spPr>
          <a:xfrm flipH="1">
            <a:off x="6384480" y="5635752"/>
            <a:ext cx="3422726" cy="665151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5F59AD3D-F4E1-44FC-9031-2CC07F2F0C47}"/>
              </a:ext>
            </a:extLst>
          </p:cNvPr>
          <p:cNvSpPr txBox="1"/>
          <p:nvPr/>
        </p:nvSpPr>
        <p:spPr>
          <a:xfrm>
            <a:off x="2731588" y="590470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同一个人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0C3218C6-F9CB-448D-BDD7-55AD1ACB6BF0}"/>
              </a:ext>
            </a:extLst>
          </p:cNvPr>
          <p:cNvSpPr txBox="1"/>
          <p:nvPr/>
        </p:nvSpPr>
        <p:spPr>
          <a:xfrm>
            <a:off x="7596891" y="591271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间隔时间</a:t>
            </a:r>
          </a:p>
        </p:txBody>
      </p:sp>
    </p:spTree>
    <p:extLst>
      <p:ext uri="{BB962C8B-B14F-4D97-AF65-F5344CB8AC3E}">
        <p14:creationId xmlns:p14="http://schemas.microsoft.com/office/powerpoint/2010/main" val="2859170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3000"/>
    </mc:Choice>
    <mc:Fallback xmlns="">
      <p:transition advTm="300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-28271" y="1951493"/>
            <a:ext cx="12220271" cy="1838567"/>
          </a:xfrm>
          <a:prstGeom prst="rect">
            <a:avLst/>
          </a:prstGeom>
          <a:solidFill>
            <a:srgbClr val="1C62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765">
              <a:defRPr/>
            </a:pPr>
            <a:endParaRPr lang="zh-CN" altLang="en-US" sz="180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644784" y="2252225"/>
            <a:ext cx="37931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3765">
              <a:defRPr/>
            </a:pPr>
            <a:r>
              <a:rPr lang="zh-CN" altLang="en-US" sz="5400" b="1" dirty="0">
                <a:solidFill>
                  <a:prstClr val="white"/>
                </a:solidFill>
                <a:cs typeface="+mn-ea"/>
                <a:sym typeface="+mn-lt"/>
              </a:rPr>
              <a:t>感 谢 聆 听</a:t>
            </a:r>
          </a:p>
        </p:txBody>
      </p:sp>
      <p:sp>
        <p:nvSpPr>
          <p:cNvPr id="12" name="椭圆 11"/>
          <p:cNvSpPr/>
          <p:nvPr/>
        </p:nvSpPr>
        <p:spPr>
          <a:xfrm>
            <a:off x="1524353" y="1558640"/>
            <a:ext cx="2624273" cy="262427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765">
              <a:defRPr/>
            </a:pPr>
            <a:endParaRPr lang="zh-CN" altLang="en-US" sz="1800">
              <a:solidFill>
                <a:prstClr val="white"/>
              </a:solidFill>
              <a:cs typeface="+mn-ea"/>
              <a:sym typeface="+mn-lt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181" y="1418982"/>
            <a:ext cx="3140616" cy="290358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751" y="212782"/>
            <a:ext cx="1966449" cy="575997"/>
          </a:xfrm>
          <a:prstGeom prst="rect">
            <a:avLst/>
          </a:prstGeom>
        </p:spPr>
      </p:pic>
      <p:sp>
        <p:nvSpPr>
          <p:cNvPr id="19" name="矩形 18"/>
          <p:cNvSpPr/>
          <p:nvPr/>
        </p:nvSpPr>
        <p:spPr>
          <a:xfrm>
            <a:off x="6444598" y="3263845"/>
            <a:ext cx="6498497" cy="276956"/>
          </a:xfrm>
          <a:prstGeom prst="rect">
            <a:avLst/>
          </a:prstGeom>
        </p:spPr>
        <p:txBody>
          <a:bodyPr wrap="square" lIns="91397" tIns="45699" rIns="91397" bIns="45699">
            <a:spAutoFit/>
          </a:bodyPr>
          <a:lstStyle/>
          <a:p>
            <a:pPr defTabSz="913765">
              <a:defRPr/>
            </a:pPr>
            <a:r>
              <a:rPr lang="en-US" altLang="zh-CN" sz="1200" b="1" dirty="0">
                <a:solidFill>
                  <a:prstClr val="white"/>
                </a:solidFill>
                <a:cs typeface="+mn-ea"/>
                <a:sym typeface="+mn-lt"/>
              </a:rPr>
              <a:t>THANKS FOR ALL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"/>
    </mc:Choice>
    <mc:Fallback xmlns="">
      <p:transition spd="slow" advClick="0" advTm="1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01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cs typeface="+mn-ea"/>
                <a:sym typeface="+mn-lt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cs typeface="+mn-ea"/>
                <a:sym typeface="+mn-lt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9" name="标题占位符 1">
            <a:extLst>
              <a:ext uri="{FF2B5EF4-FFF2-40B4-BE49-F238E27FC236}">
                <a16:creationId xmlns:a16="http://schemas.microsoft.com/office/drawing/2014/main" id="{D7B251A9-C9D0-42AC-893C-DDF796B5D1D9}"/>
              </a:ext>
            </a:extLst>
          </p:cNvPr>
          <p:cNvSpPr txBox="1"/>
          <p:nvPr/>
        </p:nvSpPr>
        <p:spPr>
          <a:xfrm>
            <a:off x="1056438" y="149511"/>
            <a:ext cx="5435600" cy="506497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sym typeface="+mn-ea"/>
              </a:rPr>
              <a:t>Title and Authors</a:t>
            </a: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j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EBEEFD6-637D-4BF0-9933-9DE76218D7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200" y="767179"/>
            <a:ext cx="7622988" cy="5784029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D32ECAFD-62DE-4479-98AF-571C5AC7EF06}"/>
              </a:ext>
            </a:extLst>
          </p:cNvPr>
          <p:cNvSpPr txBox="1"/>
          <p:nvPr/>
        </p:nvSpPr>
        <p:spPr>
          <a:xfrm>
            <a:off x="8588188" y="760413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阿德莱德大学，</a:t>
            </a:r>
            <a:endParaRPr lang="en-US" altLang="zh-CN" dirty="0"/>
          </a:p>
          <a:p>
            <a:r>
              <a:rPr lang="zh-CN" altLang="en-US" dirty="0"/>
              <a:t>澳大利亚机器学习研究所</a:t>
            </a:r>
          </a:p>
        </p:txBody>
      </p:sp>
    </p:spTree>
    <p:extLst>
      <p:ext uri="{BB962C8B-B14F-4D97-AF65-F5344CB8AC3E}">
        <p14:creationId xmlns:p14="http://schemas.microsoft.com/office/powerpoint/2010/main" val="1515862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3000"/>
    </mc:Choice>
    <mc:Fallback xmlns="">
      <p:transition advTm="3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02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cs typeface="+mn-ea"/>
                <a:sym typeface="+mn-lt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cs typeface="+mn-ea"/>
                <a:sym typeface="+mn-lt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7" name="标题占位符 1">
            <a:extLst>
              <a:ext uri="{FF2B5EF4-FFF2-40B4-BE49-F238E27FC236}">
                <a16:creationId xmlns:a16="http://schemas.microsoft.com/office/drawing/2014/main" id="{35CE67DA-8DF0-4A90-BBA9-237E6B31F313}"/>
              </a:ext>
            </a:extLst>
          </p:cNvPr>
          <p:cNvSpPr txBox="1"/>
          <p:nvPr/>
        </p:nvSpPr>
        <p:spPr>
          <a:xfrm>
            <a:off x="1042966" y="149511"/>
            <a:ext cx="5435600" cy="506497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sym typeface="+mn-ea"/>
              </a:rPr>
              <a:t>Introduction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6D9B959-48F0-412B-813A-2B8FB75CA2F7}"/>
              </a:ext>
            </a:extLst>
          </p:cNvPr>
          <p:cNvSpPr txBox="1"/>
          <p:nvPr/>
        </p:nvSpPr>
        <p:spPr>
          <a:xfrm>
            <a:off x="965200" y="803277"/>
            <a:ext cx="283923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MRI-CT</a:t>
            </a:r>
            <a:r>
              <a:rPr lang="zh-CN" altLang="en-US" dirty="0"/>
              <a:t>影像转换的难点：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（</a:t>
            </a:r>
            <a:r>
              <a:rPr lang="en-US" altLang="zh-CN" dirty="0"/>
              <a:t>1</a:t>
            </a:r>
            <a:r>
              <a:rPr lang="zh-CN" altLang="en-US" dirty="0"/>
              <a:t>）结构错位</a:t>
            </a:r>
            <a:endParaRPr lang="en-US" altLang="zh-CN" dirty="0"/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423A6BAA-2ADF-4F0C-A515-D78E255C6281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631178" y="1905988"/>
            <a:ext cx="2238377" cy="1961161"/>
          </a:xfrm>
          <a:prstGeom prst="rect">
            <a:avLst/>
          </a:prstGeom>
        </p:spPr>
      </p:pic>
      <p:sp>
        <p:nvSpPr>
          <p:cNvPr id="22" name="箭头: 右 21">
            <a:extLst>
              <a:ext uri="{FF2B5EF4-FFF2-40B4-BE49-F238E27FC236}">
                <a16:creationId xmlns:a16="http://schemas.microsoft.com/office/drawing/2014/main" id="{5BA8EC79-804A-4D22-A515-5AEF44668F27}"/>
              </a:ext>
            </a:extLst>
          </p:cNvPr>
          <p:cNvSpPr/>
          <p:nvPr/>
        </p:nvSpPr>
        <p:spPr>
          <a:xfrm>
            <a:off x="4569494" y="2787217"/>
            <a:ext cx="403225" cy="183515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A649C108-55EC-49DB-8B74-E6AA330C459F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5672659" y="1905987"/>
            <a:ext cx="4576242" cy="1961161"/>
          </a:xfrm>
          <a:prstGeom prst="rect">
            <a:avLst/>
          </a:prstGeom>
        </p:spPr>
      </p:pic>
      <p:sp>
        <p:nvSpPr>
          <p:cNvPr id="24" name="矩形 23">
            <a:extLst>
              <a:ext uri="{FF2B5EF4-FFF2-40B4-BE49-F238E27FC236}">
                <a16:creationId xmlns:a16="http://schemas.microsoft.com/office/drawing/2014/main" id="{1C1D7903-CA88-4AF0-9248-031ACAF30B70}"/>
              </a:ext>
            </a:extLst>
          </p:cNvPr>
          <p:cNvSpPr/>
          <p:nvPr/>
        </p:nvSpPr>
        <p:spPr>
          <a:xfrm>
            <a:off x="8371915" y="3288702"/>
            <a:ext cx="523875" cy="42292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004317B7-7F74-4AD9-8FEC-9C151D13C36D}"/>
              </a:ext>
            </a:extLst>
          </p:cNvPr>
          <p:cNvSpPr txBox="1"/>
          <p:nvPr/>
        </p:nvSpPr>
        <p:spPr>
          <a:xfrm>
            <a:off x="1512377" y="3979025"/>
            <a:ext cx="977684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533400" algn="just"/>
            <a:r>
              <a:rPr lang="en-US" altLang="zh-CN" sz="14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   MRI                                                                        CT</a:t>
            </a: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(model A)                             </a:t>
            </a:r>
            <a:r>
              <a:rPr lang="en-US" altLang="zh-CN" sz="14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CT</a:t>
            </a: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(model B) </a:t>
            </a:r>
            <a:endParaRPr lang="zh-CN" altLang="zh-CN" sz="1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7297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3000"/>
    </mc:Choice>
    <mc:Fallback xmlns="">
      <p:transition advTm="3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02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cs typeface="+mn-ea"/>
                <a:sym typeface="+mn-lt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cs typeface="+mn-ea"/>
                <a:sym typeface="+mn-lt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7" name="标题占位符 1">
            <a:extLst>
              <a:ext uri="{FF2B5EF4-FFF2-40B4-BE49-F238E27FC236}">
                <a16:creationId xmlns:a16="http://schemas.microsoft.com/office/drawing/2014/main" id="{35CE67DA-8DF0-4A90-BBA9-237E6B31F313}"/>
              </a:ext>
            </a:extLst>
          </p:cNvPr>
          <p:cNvSpPr txBox="1"/>
          <p:nvPr/>
        </p:nvSpPr>
        <p:spPr>
          <a:xfrm>
            <a:off x="1042966" y="149511"/>
            <a:ext cx="5435600" cy="506497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sym typeface="+mn-ea"/>
              </a:rPr>
              <a:t>Introduction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6D9B959-48F0-412B-813A-2B8FB75CA2F7}"/>
              </a:ext>
            </a:extLst>
          </p:cNvPr>
          <p:cNvSpPr txBox="1"/>
          <p:nvPr/>
        </p:nvSpPr>
        <p:spPr>
          <a:xfrm>
            <a:off x="965200" y="803277"/>
            <a:ext cx="283923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MRI-CT</a:t>
            </a:r>
            <a:r>
              <a:rPr lang="zh-CN" altLang="en-US" dirty="0"/>
              <a:t>影像转换的难点：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（</a:t>
            </a:r>
            <a:r>
              <a:rPr lang="en-US" altLang="zh-CN" dirty="0"/>
              <a:t>2</a:t>
            </a:r>
            <a:r>
              <a:rPr lang="zh-CN" altLang="en-US" dirty="0"/>
              <a:t>）内容失真</a:t>
            </a:r>
            <a:endParaRPr lang="en-US" altLang="zh-CN" dirty="0"/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423A6BAA-2ADF-4F0C-A515-D78E255C6281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631178" y="1905988"/>
            <a:ext cx="2238377" cy="1961161"/>
          </a:xfrm>
          <a:prstGeom prst="rect">
            <a:avLst/>
          </a:prstGeom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004317B7-7F74-4AD9-8FEC-9C151D13C36D}"/>
              </a:ext>
            </a:extLst>
          </p:cNvPr>
          <p:cNvSpPr txBox="1"/>
          <p:nvPr/>
        </p:nvSpPr>
        <p:spPr>
          <a:xfrm>
            <a:off x="1512377" y="3979025"/>
            <a:ext cx="977684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533400" algn="just"/>
            <a:r>
              <a:rPr lang="en-US" altLang="zh-CN" sz="14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   MRI                                                                        CT</a:t>
            </a: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(model A) </a:t>
            </a:r>
            <a:r>
              <a:rPr lang="en-US" altLang="zh-CN" sz="14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                        CT</a:t>
            </a: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(model B) </a:t>
            </a:r>
            <a:endParaRPr lang="zh-CN" altLang="zh-CN" sz="1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870DFDE4-5653-4589-A6AF-09B86C135580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5690235" y="1905988"/>
            <a:ext cx="2238376" cy="1961160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2A298023-D338-43E9-8BD4-7B9E88743AE5}"/>
              </a:ext>
            </a:extLst>
          </p:cNvPr>
          <p:cNvPicPr/>
          <p:nvPr/>
        </p:nvPicPr>
        <p:blipFill rotWithShape="1">
          <a:blip r:embed="rId6"/>
          <a:srcRect l="1250" t="1925"/>
          <a:stretch/>
        </p:blipFill>
        <p:spPr bwMode="auto">
          <a:xfrm>
            <a:off x="7995286" y="1905987"/>
            <a:ext cx="2238376" cy="196114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7" name="矩形 26">
            <a:extLst>
              <a:ext uri="{FF2B5EF4-FFF2-40B4-BE49-F238E27FC236}">
                <a16:creationId xmlns:a16="http://schemas.microsoft.com/office/drawing/2014/main" id="{184FE6AE-CC0B-4BA3-B9D6-C3CD20B6AC57}"/>
              </a:ext>
            </a:extLst>
          </p:cNvPr>
          <p:cNvSpPr/>
          <p:nvPr/>
        </p:nvSpPr>
        <p:spPr>
          <a:xfrm>
            <a:off x="9114474" y="2223669"/>
            <a:ext cx="715326" cy="433806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  <p:sp>
        <p:nvSpPr>
          <p:cNvPr id="23" name="箭头: 右 22">
            <a:extLst>
              <a:ext uri="{FF2B5EF4-FFF2-40B4-BE49-F238E27FC236}">
                <a16:creationId xmlns:a16="http://schemas.microsoft.com/office/drawing/2014/main" id="{6B3FC010-8546-4C14-AC8A-5EFA31398E57}"/>
              </a:ext>
            </a:extLst>
          </p:cNvPr>
          <p:cNvSpPr/>
          <p:nvPr/>
        </p:nvSpPr>
        <p:spPr>
          <a:xfrm>
            <a:off x="4569494" y="2787217"/>
            <a:ext cx="403225" cy="183515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442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3000"/>
    </mc:Choice>
    <mc:Fallback xmlns="">
      <p:transition advTm="3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03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cs typeface="+mn-ea"/>
                <a:sym typeface="+mn-lt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cs typeface="+mn-ea"/>
                <a:sym typeface="+mn-lt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A0990BA-5E98-4A53-9EEF-30690727FE91}"/>
              </a:ext>
            </a:extLst>
          </p:cNvPr>
          <p:cNvSpPr txBox="1"/>
          <p:nvPr/>
        </p:nvSpPr>
        <p:spPr>
          <a:xfrm>
            <a:off x="965201" y="905533"/>
            <a:ext cx="105536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经典模型的问题</a:t>
            </a:r>
            <a:r>
              <a:rPr lang="en-US" altLang="zh-CN" b="1" dirty="0"/>
              <a:t>--</a:t>
            </a:r>
            <a:r>
              <a:rPr lang="zh-CN" altLang="en-US" b="1" dirty="0"/>
              <a:t>有监督学习</a:t>
            </a:r>
          </a:p>
        </p:txBody>
      </p:sp>
      <p:sp>
        <p:nvSpPr>
          <p:cNvPr id="16" name="标题占位符 1">
            <a:extLst>
              <a:ext uri="{FF2B5EF4-FFF2-40B4-BE49-F238E27FC236}">
                <a16:creationId xmlns:a16="http://schemas.microsoft.com/office/drawing/2014/main" id="{DA759CE5-CE93-4205-B15C-F6ABD2B33EF3}"/>
              </a:ext>
            </a:extLst>
          </p:cNvPr>
          <p:cNvSpPr txBox="1"/>
          <p:nvPr/>
        </p:nvSpPr>
        <p:spPr>
          <a:xfrm>
            <a:off x="1042966" y="149511"/>
            <a:ext cx="5435600" cy="506497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600" b="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sym typeface="+mn-ea"/>
              </a:rPr>
              <a:t>Related Work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28C2445-62A8-434A-9F77-8D688986E3D4}"/>
              </a:ext>
            </a:extLst>
          </p:cNvPr>
          <p:cNvSpPr txBox="1"/>
          <p:nvPr/>
        </p:nvSpPr>
        <p:spPr>
          <a:xfrm>
            <a:off x="965200" y="1649896"/>
            <a:ext cx="3749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需要大量</a:t>
            </a:r>
            <a:r>
              <a:rPr lang="zh-CN" altLang="en-US" b="1" dirty="0"/>
              <a:t>配对</a:t>
            </a:r>
            <a:r>
              <a:rPr lang="zh-CN" altLang="en-US" dirty="0"/>
              <a:t>数据集，获取成本高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2183443D-D99F-40B5-B421-3242353F6F28}"/>
              </a:ext>
            </a:extLst>
          </p:cNvPr>
          <p:cNvSpPr txBox="1"/>
          <p:nvPr/>
        </p:nvSpPr>
        <p:spPr>
          <a:xfrm>
            <a:off x="965200" y="2724044"/>
            <a:ext cx="6097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46</a:t>
            </a:r>
            <a:r>
              <a:rPr lang="zh-CN" altLang="en-US" dirty="0"/>
              <a:t>例脑区患者的</a:t>
            </a:r>
            <a:r>
              <a:rPr lang="en-US" altLang="zh-CN" b="0" i="0" dirty="0">
                <a:solidFill>
                  <a:srgbClr val="1D2129"/>
                </a:solidFill>
                <a:effectLst/>
                <a:latin typeface="PingFangSC-Regular"/>
              </a:rPr>
              <a:t>PET/CT</a:t>
            </a:r>
            <a:endParaRPr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67FF95F2-C12C-4441-B635-DE37A1F64029}"/>
              </a:ext>
            </a:extLst>
          </p:cNvPr>
          <p:cNvSpPr txBox="1"/>
          <p:nvPr/>
        </p:nvSpPr>
        <p:spPr>
          <a:xfrm>
            <a:off x="4014028" y="2702939"/>
            <a:ext cx="25358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dirty="0">
                <a:solidFill>
                  <a:srgbClr val="1D212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  <a:r>
              <a:rPr lang="zh-CN" altLang="en-US" b="0" i="0" dirty="0">
                <a:solidFill>
                  <a:srgbClr val="1D2129"/>
                </a:solidFill>
                <a:effectLst/>
                <a:latin typeface="PingFangSC-Regular"/>
              </a:rPr>
              <a:t>名志愿者的大脑区域</a:t>
            </a:r>
            <a:endParaRPr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9A77E808-C4CC-4E12-967C-3141DEC38B1B}"/>
              </a:ext>
            </a:extLst>
          </p:cNvPr>
          <p:cNvSpPr txBox="1"/>
          <p:nvPr/>
        </p:nvSpPr>
        <p:spPr>
          <a:xfrm>
            <a:off x="7787104" y="2720224"/>
            <a:ext cx="6097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dirty="0">
                <a:solidFill>
                  <a:srgbClr val="1D212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33</a:t>
            </a:r>
            <a:r>
              <a:rPr lang="zh-CN" altLang="en-US" b="0" i="0" dirty="0">
                <a:solidFill>
                  <a:srgbClr val="1D2129"/>
                </a:solidFill>
                <a:effectLst/>
                <a:latin typeface="PingFangSC-Regular"/>
              </a:rPr>
              <a:t>名患者的头部、躯干和腹部区域</a:t>
            </a:r>
            <a:endParaRPr lang="zh-CN" altLang="en-US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9BAEE20E-9D69-408A-BA77-2A21709D1C2C}"/>
              </a:ext>
            </a:extLst>
          </p:cNvPr>
          <p:cNvSpPr txBox="1"/>
          <p:nvPr/>
        </p:nvSpPr>
        <p:spPr>
          <a:xfrm>
            <a:off x="959057" y="3364853"/>
            <a:ext cx="28613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dirty="0">
                <a:solidFill>
                  <a:srgbClr val="1D212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53</a:t>
            </a:r>
            <a:r>
              <a:rPr lang="zh-CN" altLang="en-US" b="0" i="0" dirty="0">
                <a:solidFill>
                  <a:srgbClr val="1D2129"/>
                </a:solidFill>
                <a:effectLst/>
                <a:latin typeface="PingFangSC-Regular"/>
              </a:rPr>
              <a:t>名健康受试者脑</a:t>
            </a:r>
            <a:r>
              <a:rPr lang="en-US" altLang="zh-CN" b="0" i="0" dirty="0">
                <a:solidFill>
                  <a:srgbClr val="1D2129"/>
                </a:solidFill>
                <a:effectLst/>
                <a:latin typeface="PingFangSC-Regular"/>
              </a:rPr>
              <a:t>MR</a:t>
            </a:r>
            <a:endParaRPr lang="zh-CN" altLang="en-US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E095C6CD-4044-43B4-BDCF-1D413B7EFB32}"/>
              </a:ext>
            </a:extLst>
          </p:cNvPr>
          <p:cNvSpPr txBox="1"/>
          <p:nvPr/>
        </p:nvSpPr>
        <p:spPr>
          <a:xfrm>
            <a:off x="4007885" y="3358909"/>
            <a:ext cx="36689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dirty="0">
                <a:solidFill>
                  <a:srgbClr val="1D212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55</a:t>
            </a:r>
            <a:r>
              <a:rPr lang="zh-CN" altLang="en-US" b="0" i="0" dirty="0">
                <a:solidFill>
                  <a:srgbClr val="1D2129"/>
                </a:solidFill>
                <a:effectLst/>
                <a:latin typeface="PingFangSC-Regular"/>
              </a:rPr>
              <a:t>名受试者的</a:t>
            </a:r>
            <a:r>
              <a:rPr lang="en-US" altLang="zh-CN" b="0" i="0" dirty="0">
                <a:solidFill>
                  <a:srgbClr val="1D2129"/>
                </a:solidFill>
                <a:effectLst/>
                <a:latin typeface="PingFangSC-Regular"/>
              </a:rPr>
              <a:t>t1</a:t>
            </a:r>
            <a:r>
              <a:rPr lang="zh-CN" altLang="en-US" b="0" i="0" dirty="0">
                <a:solidFill>
                  <a:srgbClr val="1D2129"/>
                </a:solidFill>
                <a:effectLst/>
                <a:latin typeface="PingFangSC-Regular"/>
              </a:rPr>
              <a:t>、</a:t>
            </a:r>
            <a:r>
              <a:rPr lang="en-US" altLang="zh-CN" b="0" i="0" dirty="0">
                <a:solidFill>
                  <a:srgbClr val="1D2129"/>
                </a:solidFill>
                <a:effectLst/>
                <a:latin typeface="PingFangSC-Regular"/>
              </a:rPr>
              <a:t>t2</a:t>
            </a:r>
            <a:r>
              <a:rPr lang="zh-CN" altLang="en-US" b="0" i="0" dirty="0">
                <a:solidFill>
                  <a:srgbClr val="1D2129"/>
                </a:solidFill>
                <a:effectLst/>
                <a:latin typeface="PingFangSC-Regular"/>
              </a:rPr>
              <a:t>加权等</a:t>
            </a:r>
            <a:r>
              <a:rPr lang="en-US" altLang="zh-CN" b="0" i="0" dirty="0">
                <a:solidFill>
                  <a:srgbClr val="1D2129"/>
                </a:solidFill>
                <a:effectLst/>
                <a:latin typeface="PingFangSC-Regular"/>
              </a:rPr>
              <a:t>MR</a:t>
            </a:r>
            <a:endParaRPr lang="zh-CN" altLang="en-US" dirty="0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BD9305D1-7C66-4B98-9D35-99BCDE54D4AF}"/>
              </a:ext>
            </a:extLst>
          </p:cNvPr>
          <p:cNvSpPr txBox="1"/>
          <p:nvPr/>
        </p:nvSpPr>
        <p:spPr>
          <a:xfrm>
            <a:off x="7780961" y="3358909"/>
            <a:ext cx="37317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dirty="0">
                <a:solidFill>
                  <a:srgbClr val="1D212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15</a:t>
            </a:r>
            <a:r>
              <a:rPr lang="zh-CN" altLang="en-US" b="0" i="0" dirty="0">
                <a:solidFill>
                  <a:srgbClr val="1D2129"/>
                </a:solidFill>
                <a:effectLst/>
                <a:latin typeface="PingFangSC-Regular"/>
              </a:rPr>
              <a:t>例男性骨盆的</a:t>
            </a:r>
            <a:r>
              <a:rPr lang="en-US" altLang="zh-CN" b="0" i="0" dirty="0">
                <a:solidFill>
                  <a:srgbClr val="1D2129"/>
                </a:solidFill>
                <a:effectLst/>
                <a:latin typeface="PingFangSC-Regular"/>
              </a:rPr>
              <a:t>t2</a:t>
            </a:r>
            <a:r>
              <a:rPr lang="zh-CN" altLang="en-US" b="0" i="0" dirty="0">
                <a:solidFill>
                  <a:srgbClr val="1D2129"/>
                </a:solidFill>
                <a:effectLst/>
                <a:latin typeface="PingFangSC-Regular"/>
              </a:rPr>
              <a:t>加权</a:t>
            </a:r>
            <a:r>
              <a:rPr lang="en-US" altLang="zh-CN" b="0" i="0" dirty="0">
                <a:solidFill>
                  <a:srgbClr val="1D2129"/>
                </a:solidFill>
                <a:effectLst/>
                <a:latin typeface="PingFangSC-Regular"/>
              </a:rPr>
              <a:t>MR</a:t>
            </a:r>
            <a:r>
              <a:rPr lang="zh-CN" altLang="en-US" b="0" i="0" dirty="0">
                <a:solidFill>
                  <a:srgbClr val="1D2129"/>
                </a:solidFill>
                <a:effectLst/>
                <a:latin typeface="PingFangSC-Regular"/>
              </a:rPr>
              <a:t>和</a:t>
            </a:r>
            <a:r>
              <a:rPr lang="en-US" altLang="zh-CN" b="0" i="0" dirty="0">
                <a:solidFill>
                  <a:srgbClr val="1D2129"/>
                </a:solidFill>
                <a:effectLst/>
                <a:latin typeface="PingFangSC-Regular"/>
              </a:rPr>
              <a:t>CT</a:t>
            </a:r>
            <a:endParaRPr lang="zh-CN" altLang="en-US" dirty="0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20A4F790-B30D-404A-A5FC-E852A1843731}"/>
              </a:ext>
            </a:extLst>
          </p:cNvPr>
          <p:cNvSpPr txBox="1"/>
          <p:nvPr/>
        </p:nvSpPr>
        <p:spPr>
          <a:xfrm>
            <a:off x="959056" y="4001632"/>
            <a:ext cx="36689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dirty="0">
                <a:solidFill>
                  <a:srgbClr val="1D212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25</a:t>
            </a:r>
            <a:r>
              <a:rPr lang="zh-CN" altLang="en-US" b="0" i="0" dirty="0">
                <a:solidFill>
                  <a:srgbClr val="1D2129"/>
                </a:solidFill>
                <a:effectLst/>
                <a:latin typeface="PingFangSC-Regular"/>
              </a:rPr>
              <a:t>名前列腺癌患者</a:t>
            </a:r>
            <a:r>
              <a:rPr lang="en-US" altLang="zh-CN" dirty="0">
                <a:solidFill>
                  <a:srgbClr val="1D2129"/>
                </a:solidFill>
                <a:latin typeface="PingFangSC-Regular"/>
              </a:rPr>
              <a:t>MR</a:t>
            </a:r>
            <a:r>
              <a:rPr lang="zh-CN" altLang="en-US" dirty="0">
                <a:solidFill>
                  <a:srgbClr val="1D2129"/>
                </a:solidFill>
                <a:latin typeface="PingFangSC-Regular"/>
              </a:rPr>
              <a:t>、</a:t>
            </a:r>
            <a:r>
              <a:rPr lang="en-US" altLang="zh-CN" dirty="0">
                <a:solidFill>
                  <a:srgbClr val="1D2129"/>
                </a:solidFill>
                <a:latin typeface="PingFangSC-Regular"/>
              </a:rPr>
              <a:t>CT</a:t>
            </a:r>
            <a:endParaRPr lang="zh-CN" altLang="en-US" dirty="0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2BEA162F-4BC5-4908-83E3-E3CA8D751122}"/>
              </a:ext>
            </a:extLst>
          </p:cNvPr>
          <p:cNvSpPr txBox="1"/>
          <p:nvPr/>
        </p:nvSpPr>
        <p:spPr>
          <a:xfrm>
            <a:off x="959738" y="5581811"/>
            <a:ext cx="69424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i="0" dirty="0">
                <a:solidFill>
                  <a:srgbClr val="1D212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262</a:t>
            </a:r>
            <a:r>
              <a:rPr lang="zh-CN" altLang="en-US" b="0" i="0" dirty="0">
                <a:solidFill>
                  <a:srgbClr val="1D2129"/>
                </a:solidFill>
                <a:effectLst/>
                <a:latin typeface="PingFangSC-Regular"/>
              </a:rPr>
              <a:t>名受试者的脑</a:t>
            </a:r>
            <a:r>
              <a:rPr lang="en-US" altLang="zh-CN" b="0" i="0" dirty="0">
                <a:solidFill>
                  <a:srgbClr val="1D2129"/>
                </a:solidFill>
                <a:effectLst/>
                <a:latin typeface="PingFangSC-Regular"/>
              </a:rPr>
              <a:t>MR</a:t>
            </a:r>
            <a:r>
              <a:rPr lang="zh-CN" altLang="en-US" b="0" i="0" dirty="0">
                <a:solidFill>
                  <a:srgbClr val="1D2129"/>
                </a:solidFill>
                <a:effectLst/>
                <a:latin typeface="PingFangSC-Regular"/>
              </a:rPr>
              <a:t>和</a:t>
            </a:r>
            <a:r>
              <a:rPr lang="en-US" altLang="zh-CN" b="0" i="0" dirty="0">
                <a:solidFill>
                  <a:srgbClr val="1D2129"/>
                </a:solidFill>
                <a:effectLst/>
                <a:latin typeface="PingFangSC-Regular"/>
              </a:rPr>
              <a:t>CT</a:t>
            </a:r>
            <a:r>
              <a:rPr lang="zh-CN" altLang="en-US" dirty="0">
                <a:solidFill>
                  <a:srgbClr val="1D2129"/>
                </a:solidFill>
                <a:latin typeface="PingFangSC-Regular"/>
              </a:rPr>
              <a:t>图像</a:t>
            </a:r>
            <a:endParaRPr lang="zh-CN" altLang="en-US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F446CBBB-10BB-48B6-BB46-AF9512139A23}"/>
              </a:ext>
            </a:extLst>
          </p:cNvPr>
          <p:cNvSpPr txBox="1"/>
          <p:nvPr/>
        </p:nvSpPr>
        <p:spPr>
          <a:xfrm>
            <a:off x="959397" y="4988934"/>
            <a:ext cx="69431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/>
              <a:t>本文使用的数据集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B9410433-F116-4BC8-8694-C209B3D75ADD}"/>
              </a:ext>
            </a:extLst>
          </p:cNvPr>
          <p:cNvSpPr txBox="1"/>
          <p:nvPr/>
        </p:nvSpPr>
        <p:spPr>
          <a:xfrm>
            <a:off x="959397" y="2163959"/>
            <a:ext cx="69431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/>
              <a:t>三篇有监督学习使用的数据量</a:t>
            </a:r>
          </a:p>
        </p:txBody>
      </p:sp>
    </p:spTree>
    <p:extLst>
      <p:ext uri="{BB962C8B-B14F-4D97-AF65-F5344CB8AC3E}">
        <p14:creationId xmlns:p14="http://schemas.microsoft.com/office/powerpoint/2010/main" val="792247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3000"/>
    </mc:Choice>
    <mc:Fallback xmlns="">
      <p:transition advTm="3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03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cs typeface="+mn-ea"/>
                <a:sym typeface="+mn-lt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cs typeface="+mn-ea"/>
                <a:sym typeface="+mn-lt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A0990BA-5E98-4A53-9EEF-30690727FE91}"/>
              </a:ext>
            </a:extLst>
          </p:cNvPr>
          <p:cNvSpPr txBox="1"/>
          <p:nvPr/>
        </p:nvSpPr>
        <p:spPr>
          <a:xfrm>
            <a:off x="965201" y="905533"/>
            <a:ext cx="105536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经典模型的问题</a:t>
            </a:r>
            <a:r>
              <a:rPr lang="en-US" altLang="zh-CN" b="1" dirty="0"/>
              <a:t>--</a:t>
            </a:r>
            <a:r>
              <a:rPr lang="zh-CN" altLang="en-US" b="1" dirty="0"/>
              <a:t>无监督学习</a:t>
            </a:r>
          </a:p>
        </p:txBody>
      </p:sp>
      <p:sp>
        <p:nvSpPr>
          <p:cNvPr id="16" name="标题占位符 1">
            <a:extLst>
              <a:ext uri="{FF2B5EF4-FFF2-40B4-BE49-F238E27FC236}">
                <a16:creationId xmlns:a16="http://schemas.microsoft.com/office/drawing/2014/main" id="{DA759CE5-CE93-4205-B15C-F6ABD2B33EF3}"/>
              </a:ext>
            </a:extLst>
          </p:cNvPr>
          <p:cNvSpPr txBox="1"/>
          <p:nvPr/>
        </p:nvSpPr>
        <p:spPr>
          <a:xfrm>
            <a:off x="1042966" y="149511"/>
            <a:ext cx="5435600" cy="506497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600" b="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sym typeface="+mn-ea"/>
              </a:rPr>
              <a:t>Related Work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51E4068-C2D2-4FB8-9DB8-36E0E2268C50}"/>
              </a:ext>
            </a:extLst>
          </p:cNvPr>
          <p:cNvSpPr txBox="1"/>
          <p:nvPr/>
        </p:nvSpPr>
        <p:spPr>
          <a:xfrm>
            <a:off x="976623" y="1483177"/>
            <a:ext cx="7398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基于</a:t>
            </a:r>
            <a:r>
              <a:rPr lang="en-US" altLang="zh-CN" dirty="0"/>
              <a:t>CycleGAN  </a:t>
            </a:r>
            <a:r>
              <a:rPr lang="zh-CN" altLang="en-US" dirty="0"/>
              <a:t>模型：        </a:t>
            </a:r>
            <a:r>
              <a:rPr lang="en-US" altLang="zh-CN" dirty="0"/>
              <a:t>CycleGAN</a:t>
            </a:r>
            <a:r>
              <a:rPr lang="zh-CN" altLang="en-US" dirty="0"/>
              <a:t>缺乏直接约束，难以保持解剖结构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76DE057-31A4-4DC3-96D5-50F0DE03D306}"/>
              </a:ext>
            </a:extLst>
          </p:cNvPr>
          <p:cNvSpPr txBox="1"/>
          <p:nvPr/>
        </p:nvSpPr>
        <p:spPr>
          <a:xfrm>
            <a:off x="976623" y="2176779"/>
            <a:ext cx="6186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基于像素级约束模型：        使用像素级约束会带来不良伪影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E5B48D07-3839-4E31-A710-0C029AE8AC86}"/>
              </a:ext>
            </a:extLst>
          </p:cNvPr>
          <p:cNvSpPr txBox="1"/>
          <p:nvPr/>
        </p:nvSpPr>
        <p:spPr>
          <a:xfrm>
            <a:off x="976623" y="2875896"/>
            <a:ext cx="106575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基于形状一致性约束模型：依赖于专业的分割注释，耗时耗力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C746F04-F85C-46D2-995A-59EAB8DB27F6}"/>
              </a:ext>
            </a:extLst>
          </p:cNvPr>
          <p:cNvSpPr txBox="1"/>
          <p:nvPr/>
        </p:nvSpPr>
        <p:spPr>
          <a:xfrm>
            <a:off x="976623" y="3570800"/>
            <a:ext cx="110795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AttentionGAN</a:t>
            </a:r>
            <a:r>
              <a:rPr lang="zh-CN" altLang="en-US" dirty="0"/>
              <a:t>模型：             能隐式学习图像中的显着结构，而不使用真实形状，</a:t>
            </a:r>
            <a:endParaRPr lang="en-US" altLang="zh-CN" dirty="0"/>
          </a:p>
          <a:p>
            <a:r>
              <a:rPr lang="en-US" altLang="zh-CN" dirty="0"/>
              <a:t>                                                 </a:t>
            </a:r>
            <a:r>
              <a:rPr lang="zh-CN" altLang="en-US" dirty="0"/>
              <a:t>缺乏显式掩码监督会导致不精确的注意力掩码，进而产生解剖的不准确映射</a:t>
            </a:r>
          </a:p>
        </p:txBody>
      </p:sp>
    </p:spTree>
    <p:extLst>
      <p:ext uri="{BB962C8B-B14F-4D97-AF65-F5344CB8AC3E}">
        <p14:creationId xmlns:p14="http://schemas.microsoft.com/office/powerpoint/2010/main" val="3961529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3000"/>
    </mc:Choice>
    <mc:Fallback xmlns="">
      <p:transition advTm="3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04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cs typeface="+mn-ea"/>
                <a:sym typeface="+mn-lt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cs typeface="+mn-ea"/>
                <a:sym typeface="+mn-lt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A0990BA-5E98-4A53-9EEF-30690727FE91}"/>
              </a:ext>
            </a:extLst>
          </p:cNvPr>
          <p:cNvSpPr txBox="1"/>
          <p:nvPr/>
        </p:nvSpPr>
        <p:spPr>
          <a:xfrm>
            <a:off x="965201" y="905533"/>
            <a:ext cx="105536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本文提出的无监督学习模型</a:t>
            </a:r>
            <a:r>
              <a:rPr lang="en-US" altLang="zh-CN" b="1" dirty="0"/>
              <a:t>--MaskGAN</a:t>
            </a:r>
            <a:endParaRPr lang="zh-CN" altLang="en-US" b="1" dirty="0"/>
          </a:p>
        </p:txBody>
      </p:sp>
      <p:sp>
        <p:nvSpPr>
          <p:cNvPr id="16" name="标题占位符 1">
            <a:extLst>
              <a:ext uri="{FF2B5EF4-FFF2-40B4-BE49-F238E27FC236}">
                <a16:creationId xmlns:a16="http://schemas.microsoft.com/office/drawing/2014/main" id="{DA759CE5-CE93-4205-B15C-F6ABD2B33EF3}"/>
              </a:ext>
            </a:extLst>
          </p:cNvPr>
          <p:cNvSpPr txBox="1"/>
          <p:nvPr/>
        </p:nvSpPr>
        <p:spPr>
          <a:xfrm>
            <a:off x="1042966" y="149511"/>
            <a:ext cx="5435600" cy="506497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sym typeface="+mn-ea"/>
              </a:rPr>
              <a:t>Methodology</a:t>
            </a: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51E4068-C2D2-4FB8-9DB8-36E0E2268C50}"/>
              </a:ext>
            </a:extLst>
          </p:cNvPr>
          <p:cNvSpPr txBox="1"/>
          <p:nvPr/>
        </p:nvSpPr>
        <p:spPr>
          <a:xfrm>
            <a:off x="976623" y="1483177"/>
            <a:ext cx="7398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基于</a:t>
            </a:r>
            <a:r>
              <a:rPr lang="en-US" altLang="zh-CN" dirty="0"/>
              <a:t>CycleGAN  </a:t>
            </a:r>
            <a:r>
              <a:rPr lang="zh-CN" altLang="en-US" dirty="0"/>
              <a:t>模型：        </a:t>
            </a:r>
            <a:r>
              <a:rPr lang="en-US" altLang="zh-CN" dirty="0">
                <a:solidFill>
                  <a:srgbClr val="00B050"/>
                </a:solidFill>
              </a:rPr>
              <a:t>CycleGAN</a:t>
            </a:r>
            <a:r>
              <a:rPr lang="zh-CN" altLang="en-US" dirty="0"/>
              <a:t>缺乏直接约束，难以保持解剖结构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76DE057-31A4-4DC3-96D5-50F0DE03D306}"/>
              </a:ext>
            </a:extLst>
          </p:cNvPr>
          <p:cNvSpPr txBox="1"/>
          <p:nvPr/>
        </p:nvSpPr>
        <p:spPr>
          <a:xfrm>
            <a:off x="976623" y="2176779"/>
            <a:ext cx="6925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基于像素级约束模型：        使用像素级约束会带来不良伪影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E5B48D07-3839-4E31-A710-0C029AE8AC86}"/>
              </a:ext>
            </a:extLst>
          </p:cNvPr>
          <p:cNvSpPr txBox="1"/>
          <p:nvPr/>
        </p:nvSpPr>
        <p:spPr>
          <a:xfrm>
            <a:off x="976623" y="2875896"/>
            <a:ext cx="106575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基于</a:t>
            </a:r>
            <a:r>
              <a:rPr lang="zh-CN" altLang="en-US" dirty="0">
                <a:solidFill>
                  <a:srgbClr val="00B050"/>
                </a:solidFill>
              </a:rPr>
              <a:t>形状一致性约束</a:t>
            </a:r>
            <a:r>
              <a:rPr lang="zh-CN" altLang="en-US" dirty="0"/>
              <a:t>模型：依赖于专业的分割注释，耗时耗力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C746F04-F85C-46D2-995A-59EAB8DB27F6}"/>
              </a:ext>
            </a:extLst>
          </p:cNvPr>
          <p:cNvSpPr txBox="1"/>
          <p:nvPr/>
        </p:nvSpPr>
        <p:spPr>
          <a:xfrm>
            <a:off x="976623" y="3570800"/>
            <a:ext cx="110795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AttentionGAN</a:t>
            </a:r>
            <a:r>
              <a:rPr lang="zh-CN" altLang="en-US" dirty="0"/>
              <a:t>模型：             能隐式学习图像中的显着结构，而不使用真实形状，</a:t>
            </a:r>
            <a:endParaRPr lang="en-US" altLang="zh-CN" dirty="0"/>
          </a:p>
          <a:p>
            <a:r>
              <a:rPr lang="en-US" altLang="zh-CN" dirty="0"/>
              <a:t>                                                 </a:t>
            </a:r>
            <a:r>
              <a:rPr lang="zh-CN" altLang="en-US" dirty="0"/>
              <a:t>缺乏</a:t>
            </a:r>
            <a:r>
              <a:rPr lang="zh-CN" altLang="en-US" dirty="0">
                <a:solidFill>
                  <a:srgbClr val="00B050"/>
                </a:solidFill>
              </a:rPr>
              <a:t>显式掩码监督</a:t>
            </a:r>
            <a:r>
              <a:rPr lang="zh-CN" altLang="en-US" dirty="0"/>
              <a:t>会导致不精确的注意力掩码，进而产生解剖的不准确映射</a:t>
            </a:r>
          </a:p>
        </p:txBody>
      </p:sp>
    </p:spTree>
    <p:extLst>
      <p:ext uri="{BB962C8B-B14F-4D97-AF65-F5344CB8AC3E}">
        <p14:creationId xmlns:p14="http://schemas.microsoft.com/office/powerpoint/2010/main" val="4213224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3000"/>
    </mc:Choice>
    <mc:Fallback xmlns="">
      <p:transition advTm="3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Oval 282">
            <a:extLst>
              <a:ext uri="{FF2B5EF4-FFF2-40B4-BE49-F238E27FC236}">
                <a16:creationId xmlns:a16="http://schemas.microsoft.com/office/drawing/2014/main" id="{4691A669-E7CA-489E-B521-0B4A4AEE6E05}"/>
              </a:ext>
            </a:extLst>
          </p:cNvPr>
          <p:cNvSpPr/>
          <p:nvPr/>
        </p:nvSpPr>
        <p:spPr>
          <a:xfrm>
            <a:off x="6323013" y="1219203"/>
            <a:ext cx="4028426" cy="3971920"/>
          </a:xfrm>
          <a:prstGeom prst="ellipse">
            <a:avLst/>
          </a:prstGeom>
          <a:solidFill>
            <a:srgbClr val="16A085"/>
          </a:solidFill>
          <a:ln w="28575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457156">
              <a:defRPr/>
            </a:pPr>
            <a:endParaRPr lang="en-GB" sz="3600" kern="0" dirty="0">
              <a:solidFill>
                <a:prstClr val="black"/>
              </a:solidFill>
              <a:latin typeface="Arial"/>
              <a:sym typeface="Arial"/>
            </a:endParaRPr>
          </a:p>
        </p:txBody>
      </p:sp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04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cs typeface="+mn-ea"/>
                <a:sym typeface="+mn-lt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cs typeface="+mn-ea"/>
                <a:sym typeface="+mn-lt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2" name="标题占位符 1">
            <a:extLst>
              <a:ext uri="{FF2B5EF4-FFF2-40B4-BE49-F238E27FC236}">
                <a16:creationId xmlns:a16="http://schemas.microsoft.com/office/drawing/2014/main" id="{A2EAF870-ACF6-4B83-94CF-3A3CE75732C7}"/>
              </a:ext>
            </a:extLst>
          </p:cNvPr>
          <p:cNvSpPr txBox="1"/>
          <p:nvPr/>
        </p:nvSpPr>
        <p:spPr>
          <a:xfrm>
            <a:off x="1042966" y="140479"/>
            <a:ext cx="5435600" cy="506497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sym typeface="+mn-ea"/>
              </a:rPr>
              <a:t>Methodology</a:t>
            </a: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8" name="Oval 282">
            <a:extLst>
              <a:ext uri="{FF2B5EF4-FFF2-40B4-BE49-F238E27FC236}">
                <a16:creationId xmlns:a16="http://schemas.microsoft.com/office/drawing/2014/main" id="{9758B0F3-90D2-4DDE-A3BA-5C5CFCD7F7C3}"/>
              </a:ext>
            </a:extLst>
          </p:cNvPr>
          <p:cNvSpPr/>
          <p:nvPr/>
        </p:nvSpPr>
        <p:spPr>
          <a:xfrm>
            <a:off x="6593018" y="1219203"/>
            <a:ext cx="3488411" cy="3376706"/>
          </a:xfrm>
          <a:prstGeom prst="ellipse">
            <a:avLst/>
          </a:prstGeom>
          <a:solidFill>
            <a:srgbClr val="2980B9"/>
          </a:solidFill>
          <a:ln w="28575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lvl="0" algn="ctr" defTabSz="457156">
              <a:defRPr/>
            </a:pPr>
            <a:endParaRPr kumimoji="0" lang="en-GB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微软雅黑"/>
              <a:cs typeface="+mn-ea"/>
              <a:sym typeface="Arial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CF48DF4-562A-4D6C-8F09-C6E0AA99C0F8}"/>
              </a:ext>
            </a:extLst>
          </p:cNvPr>
          <p:cNvSpPr txBox="1"/>
          <p:nvPr/>
        </p:nvSpPr>
        <p:spPr>
          <a:xfrm>
            <a:off x="7665409" y="4129772"/>
            <a:ext cx="13965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156">
              <a:defRPr/>
            </a:pPr>
            <a:r>
              <a:rPr lang="en-US" altLang="zh-CN" sz="2000" b="1" kern="0" dirty="0">
                <a:solidFill>
                  <a:prstClr val="white"/>
                </a:solidFill>
                <a:latin typeface="Arial"/>
              </a:rPr>
              <a:t>MaskGAN</a:t>
            </a:r>
            <a:endParaRPr lang="zh-CN" altLang="en-US" sz="2800" b="1" kern="0" dirty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33" name="Oval 282">
            <a:extLst>
              <a:ext uri="{FF2B5EF4-FFF2-40B4-BE49-F238E27FC236}">
                <a16:creationId xmlns:a16="http://schemas.microsoft.com/office/drawing/2014/main" id="{5B95C1E4-F8C3-40A2-8028-BAD96AB53B65}"/>
              </a:ext>
            </a:extLst>
          </p:cNvPr>
          <p:cNvSpPr/>
          <p:nvPr/>
        </p:nvSpPr>
        <p:spPr>
          <a:xfrm>
            <a:off x="7056726" y="1226952"/>
            <a:ext cx="2527607" cy="2537843"/>
          </a:xfrm>
          <a:prstGeom prst="ellipse">
            <a:avLst/>
          </a:prstGeom>
          <a:solidFill>
            <a:srgbClr val="00B0F0"/>
          </a:solidFill>
          <a:ln w="28575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457156">
              <a:defRPr/>
            </a:pPr>
            <a:endParaRPr lang="en-GB" sz="3600" kern="0" dirty="0">
              <a:solidFill>
                <a:prstClr val="black"/>
              </a:solidFill>
              <a:latin typeface="Arial"/>
              <a:sym typeface="Arial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7016D194-B430-40F2-A3C5-126846E49593}"/>
              </a:ext>
            </a:extLst>
          </p:cNvPr>
          <p:cNvSpPr txBox="1"/>
          <p:nvPr/>
        </p:nvSpPr>
        <p:spPr>
          <a:xfrm>
            <a:off x="7491475" y="4657142"/>
            <a:ext cx="16914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156">
              <a:defRPr/>
            </a:pPr>
            <a:r>
              <a:rPr lang="en-US" altLang="zh-CN" sz="2400" b="1" kern="0" dirty="0">
                <a:solidFill>
                  <a:prstClr val="white"/>
                </a:solidFill>
                <a:latin typeface="Arial"/>
              </a:rPr>
              <a:t>CycleGAN</a:t>
            </a:r>
            <a:endParaRPr lang="zh-CN" altLang="en-US" sz="2000" b="1" kern="0" dirty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E36AA19-7451-49CE-919C-152935A0A66B}"/>
              </a:ext>
            </a:extLst>
          </p:cNvPr>
          <p:cNvSpPr txBox="1"/>
          <p:nvPr/>
        </p:nvSpPr>
        <p:spPr>
          <a:xfrm>
            <a:off x="7638952" y="3370598"/>
            <a:ext cx="1396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156">
              <a:defRPr/>
            </a:pPr>
            <a:r>
              <a:rPr lang="en-US" altLang="zh-CN" b="1" kern="0" dirty="0">
                <a:solidFill>
                  <a:prstClr val="white"/>
                </a:solidFill>
                <a:latin typeface="Arial"/>
              </a:rPr>
              <a:t>Mask</a:t>
            </a:r>
            <a:endParaRPr lang="zh-CN" altLang="en-US" sz="1600" b="1" kern="0" dirty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38" name="Oval 282">
            <a:extLst>
              <a:ext uri="{FF2B5EF4-FFF2-40B4-BE49-F238E27FC236}">
                <a16:creationId xmlns:a16="http://schemas.microsoft.com/office/drawing/2014/main" id="{2BCC491B-A803-45D4-80AF-D4226D4DD288}"/>
              </a:ext>
            </a:extLst>
          </p:cNvPr>
          <p:cNvSpPr/>
          <p:nvPr/>
        </p:nvSpPr>
        <p:spPr>
          <a:xfrm>
            <a:off x="7203710" y="2315612"/>
            <a:ext cx="1016365" cy="1027663"/>
          </a:xfrm>
          <a:prstGeom prst="ellipse">
            <a:avLst/>
          </a:prstGeom>
          <a:solidFill>
            <a:srgbClr val="5DE9CE"/>
          </a:solidFill>
          <a:ln w="28575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457156">
              <a:defRPr/>
            </a:pPr>
            <a:endParaRPr lang="en-GB" sz="3600" kern="0" dirty="0">
              <a:solidFill>
                <a:prstClr val="black"/>
              </a:solidFill>
              <a:latin typeface="Arial"/>
              <a:sym typeface="Arial"/>
            </a:endParaRPr>
          </a:p>
        </p:txBody>
      </p:sp>
      <p:sp>
        <p:nvSpPr>
          <p:cNvPr id="40" name="Oval 282">
            <a:extLst>
              <a:ext uri="{FF2B5EF4-FFF2-40B4-BE49-F238E27FC236}">
                <a16:creationId xmlns:a16="http://schemas.microsoft.com/office/drawing/2014/main" id="{601BCA11-E696-4BEA-92B5-B059760595C5}"/>
              </a:ext>
            </a:extLst>
          </p:cNvPr>
          <p:cNvSpPr/>
          <p:nvPr/>
        </p:nvSpPr>
        <p:spPr>
          <a:xfrm>
            <a:off x="8420975" y="2325893"/>
            <a:ext cx="1016364" cy="1027662"/>
          </a:xfrm>
          <a:prstGeom prst="ellipse">
            <a:avLst/>
          </a:prstGeom>
          <a:solidFill>
            <a:srgbClr val="5DE9CE"/>
          </a:solidFill>
          <a:ln w="28575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457156">
              <a:defRPr/>
            </a:pPr>
            <a:endParaRPr lang="en-GB" sz="3600" kern="0" dirty="0">
              <a:solidFill>
                <a:prstClr val="black"/>
              </a:solidFill>
              <a:latin typeface="Arial"/>
              <a:sym typeface="Arial"/>
            </a:endParaRPr>
          </a:p>
        </p:txBody>
      </p:sp>
      <p:sp>
        <p:nvSpPr>
          <p:cNvPr id="41" name="Oval 282">
            <a:extLst>
              <a:ext uri="{FF2B5EF4-FFF2-40B4-BE49-F238E27FC236}">
                <a16:creationId xmlns:a16="http://schemas.microsoft.com/office/drawing/2014/main" id="{29886794-B516-4695-897F-96610D883843}"/>
              </a:ext>
            </a:extLst>
          </p:cNvPr>
          <p:cNvSpPr/>
          <p:nvPr/>
        </p:nvSpPr>
        <p:spPr>
          <a:xfrm>
            <a:off x="7731994" y="1225920"/>
            <a:ext cx="1210457" cy="1171267"/>
          </a:xfrm>
          <a:prstGeom prst="ellipse">
            <a:avLst/>
          </a:prstGeom>
          <a:solidFill>
            <a:srgbClr val="16A085"/>
          </a:solidFill>
          <a:ln w="28575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457156">
              <a:defRPr/>
            </a:pPr>
            <a:endParaRPr lang="en-GB" sz="3600" kern="0" dirty="0">
              <a:solidFill>
                <a:prstClr val="black"/>
              </a:solidFill>
              <a:latin typeface="Arial"/>
              <a:sym typeface="Arial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0B8EB32-0416-4794-82E8-1C31F0C75A3E}"/>
              </a:ext>
            </a:extLst>
          </p:cNvPr>
          <p:cNvSpPr txBox="1"/>
          <p:nvPr/>
        </p:nvSpPr>
        <p:spPr>
          <a:xfrm>
            <a:off x="7665409" y="1289671"/>
            <a:ext cx="13692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156">
              <a:defRPr/>
            </a:pPr>
            <a:r>
              <a:rPr lang="en-US" altLang="zh-CN" sz="2400" b="1" i="1" kern="0" dirty="0">
                <a:solidFill>
                  <a:prstClr val="white"/>
                </a:solidFill>
                <a:latin typeface="Arial"/>
              </a:rPr>
              <a:t>L</a:t>
            </a:r>
            <a:r>
              <a:rPr lang="en-US" altLang="zh-CN" sz="1600" b="1" kern="0" dirty="0">
                <a:solidFill>
                  <a:prstClr val="white"/>
                </a:solidFill>
                <a:latin typeface="Arial"/>
              </a:rPr>
              <a:t>Cycle </a:t>
            </a:r>
          </a:p>
          <a:p>
            <a:pPr algn="ctr" defTabSz="457156">
              <a:defRPr/>
            </a:pPr>
            <a:r>
              <a:rPr lang="en-US" altLang="zh-CN" sz="1600" b="1" kern="0" dirty="0">
                <a:solidFill>
                  <a:prstClr val="white"/>
                </a:solidFill>
                <a:latin typeface="Arial"/>
              </a:rPr>
              <a:t>consistency</a:t>
            </a:r>
            <a:endParaRPr lang="zh-CN" altLang="en-US" sz="1600" b="1" kern="0" dirty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76B93AEE-1A57-44F2-8932-7856604773F1}"/>
              </a:ext>
            </a:extLst>
          </p:cNvPr>
          <p:cNvSpPr txBox="1"/>
          <p:nvPr/>
        </p:nvSpPr>
        <p:spPr>
          <a:xfrm>
            <a:off x="7269926" y="2557230"/>
            <a:ext cx="9428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156">
              <a:defRPr/>
            </a:pPr>
            <a:r>
              <a:rPr lang="en-US" altLang="zh-CN" sz="2400" b="1" i="1" kern="0" dirty="0">
                <a:solidFill>
                  <a:prstClr val="white"/>
                </a:solidFill>
                <a:latin typeface="Arial"/>
              </a:rPr>
              <a:t>L</a:t>
            </a:r>
            <a:r>
              <a:rPr lang="en-US" altLang="zh-CN" sz="1600" b="1" kern="0" dirty="0">
                <a:solidFill>
                  <a:prstClr val="white"/>
                </a:solidFill>
                <a:latin typeface="Arial"/>
              </a:rPr>
              <a:t>Mask </a:t>
            </a: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7B1A1A7F-3CCD-4436-BE16-3055212E255E}"/>
              </a:ext>
            </a:extLst>
          </p:cNvPr>
          <p:cNvSpPr txBox="1"/>
          <p:nvPr/>
        </p:nvSpPr>
        <p:spPr>
          <a:xfrm>
            <a:off x="8457901" y="2547557"/>
            <a:ext cx="10438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156">
              <a:defRPr/>
            </a:pPr>
            <a:r>
              <a:rPr lang="en-US" altLang="zh-CN" sz="2400" b="1" i="1" kern="0" dirty="0">
                <a:solidFill>
                  <a:prstClr val="white"/>
                </a:solidFill>
                <a:latin typeface="Arial"/>
              </a:rPr>
              <a:t>L</a:t>
            </a:r>
            <a:r>
              <a:rPr lang="en-US" altLang="zh-CN" sz="1600" b="1" kern="0" dirty="0">
                <a:solidFill>
                  <a:prstClr val="white"/>
                </a:solidFill>
                <a:latin typeface="Arial"/>
              </a:rPr>
              <a:t>Shape </a:t>
            </a: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E057CE15-3FFE-44C0-87A3-0FE1D945CB76}"/>
              </a:ext>
            </a:extLst>
          </p:cNvPr>
          <p:cNvSpPr txBox="1"/>
          <p:nvPr/>
        </p:nvSpPr>
        <p:spPr>
          <a:xfrm>
            <a:off x="965200" y="1482211"/>
            <a:ext cx="5312333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MaskGAN</a:t>
            </a:r>
            <a:r>
              <a:rPr lang="zh-CN" altLang="en-US" dirty="0"/>
              <a:t>是一种新的无监督</a:t>
            </a:r>
            <a:r>
              <a:rPr lang="en-US" altLang="zh-CN" dirty="0"/>
              <a:t>MRI</a:t>
            </a:r>
            <a:r>
              <a:rPr lang="zh-CN" altLang="en-US" dirty="0"/>
              <a:t>到</a:t>
            </a:r>
            <a:r>
              <a:rPr lang="en-US" altLang="zh-CN" dirty="0"/>
              <a:t>CT</a:t>
            </a:r>
            <a:r>
              <a:rPr lang="zh-CN" altLang="en-US" dirty="0"/>
              <a:t>的合成方法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MaskGAN</a:t>
            </a:r>
            <a:r>
              <a:rPr lang="zh-CN" altLang="en-US" dirty="0"/>
              <a:t>是第一个在</a:t>
            </a:r>
            <a:r>
              <a:rPr lang="zh-CN" altLang="en-US" b="1" dirty="0"/>
              <a:t>不依赖人工注释分割</a:t>
            </a:r>
            <a:r>
              <a:rPr lang="zh-CN" altLang="en-US" dirty="0"/>
              <a:t>的情况下</a:t>
            </a:r>
            <a:endParaRPr lang="en-US" altLang="zh-CN" dirty="0"/>
          </a:p>
          <a:p>
            <a:r>
              <a:rPr lang="zh-CN" altLang="en-US" dirty="0"/>
              <a:t>保持形状一致性的框架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提出了两种新的结构监督，以加强</a:t>
            </a:r>
            <a:r>
              <a:rPr lang="en-US" altLang="zh-CN" dirty="0"/>
              <a:t>MRI</a:t>
            </a:r>
            <a:r>
              <a:rPr lang="zh-CN" altLang="en-US" dirty="0"/>
              <a:t>和</a:t>
            </a:r>
            <a:r>
              <a:rPr lang="en-US" altLang="zh-CN" dirty="0"/>
              <a:t>CT</a:t>
            </a:r>
            <a:r>
              <a:rPr lang="zh-CN" altLang="en-US" dirty="0"/>
              <a:t>领域</a:t>
            </a:r>
            <a:endParaRPr lang="en-US" altLang="zh-CN" dirty="0"/>
          </a:p>
          <a:p>
            <a:r>
              <a:rPr lang="zh-CN" altLang="en-US" dirty="0"/>
              <a:t>解剖结构的一致提取</a:t>
            </a: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068E4DD3-92FF-47BB-A9BA-0195051AAFE8}"/>
              </a:ext>
            </a:extLst>
          </p:cNvPr>
          <p:cNvSpPr txBox="1"/>
          <p:nvPr/>
        </p:nvSpPr>
        <p:spPr>
          <a:xfrm>
            <a:off x="916770" y="84304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/>
              <a:t>本文提出的无监督学习模型</a:t>
            </a:r>
            <a:r>
              <a:rPr lang="en-US" altLang="zh-CN" b="1" dirty="0"/>
              <a:t>--MaskGAN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3328471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3000"/>
    </mc:Choice>
    <mc:Fallback xmlns="">
      <p:transition advTm="3000"/>
    </mc:Fallback>
  </mc:AlternateContent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wbeyijpg">
      <a:majorFont>
        <a:latin typeface="Times New Roman" panose="020F0302020204030204"/>
        <a:ea typeface="微软雅黑"/>
        <a:cs typeface=""/>
      </a:majorFont>
      <a:minorFont>
        <a:latin typeface="Times New Roman" panose="020F0502020204030204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4-2</Template>
  <TotalTime>8710</TotalTime>
  <Words>851</Words>
  <Application>Microsoft Office PowerPoint</Application>
  <PresentationFormat>宽屏</PresentationFormat>
  <Paragraphs>201</Paragraphs>
  <Slides>23</Slides>
  <Notes>22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29" baseType="lpstr">
      <vt:lpstr>PingFangSC-Regular</vt:lpstr>
      <vt:lpstr>等线</vt:lpstr>
      <vt:lpstr>微软雅黑</vt:lpstr>
      <vt:lpstr>Arial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won gary</dc:creator>
  <cp:lastModifiedBy>建宇 戚</cp:lastModifiedBy>
  <cp:revision>561</cp:revision>
  <dcterms:created xsi:type="dcterms:W3CDTF">2022-04-19T02:24:36Z</dcterms:created>
  <dcterms:modified xsi:type="dcterms:W3CDTF">2024-01-06T10:58:39Z</dcterms:modified>
</cp:coreProperties>
</file>